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74" r:id="rId4"/>
    <p:sldId id="266" r:id="rId5"/>
    <p:sldId id="269" r:id="rId6"/>
    <p:sldId id="258" r:id="rId7"/>
    <p:sldId id="265" r:id="rId8"/>
    <p:sldId id="262" r:id="rId9"/>
    <p:sldId id="260" r:id="rId10"/>
    <p:sldId id="264" r:id="rId11"/>
    <p:sldId id="263" r:id="rId12"/>
    <p:sldId id="261" r:id="rId13"/>
    <p:sldId id="268" r:id="rId14"/>
    <p:sldId id="272" r:id="rId15"/>
    <p:sldId id="271" r:id="rId16"/>
    <p:sldId id="273" r:id="rId17"/>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7F1F"/>
    <a:srgbClr val="5D10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4" d="100"/>
          <a:sy n="74" d="100"/>
        </p:scale>
        <p:origin x="4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17041F-61B4-490A-B904-FBD4E6A6C6B0}" type="datetimeFigureOut">
              <a:rPr lang="en-US" smtClean="0"/>
              <a:t>4/7/2020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4956E6-4BDF-4156-B76E-F8AA3A951BBF}" type="slidenum">
              <a:rPr lang="en-US" smtClean="0"/>
              <a:t>‹#›</a:t>
            </a:fld>
            <a:endParaRPr lang="en-US"/>
          </a:p>
        </p:txBody>
      </p:sp>
    </p:spTree>
    <p:extLst>
      <p:ext uri="{BB962C8B-B14F-4D97-AF65-F5344CB8AC3E}">
        <p14:creationId xmlns:p14="http://schemas.microsoft.com/office/powerpoint/2010/main" val="2249448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2878037"/>
            <a:ext cx="9144000" cy="1413933"/>
          </a:xfrm>
        </p:spPr>
        <p:txBody>
          <a:bodyPr anchor="b">
            <a:normAutofit/>
          </a:bodyPr>
          <a:lstStyle>
            <a:lvl1pPr algn="ctr">
              <a:defRPr sz="4800"/>
            </a:lvl1pPr>
          </a:lstStyle>
          <a:p>
            <a:r>
              <a:rPr lang="en-US" smtClean="0"/>
              <a:t>Click to edit Master title style</a:t>
            </a:r>
            <a:endParaRPr lang="lt-LT" dirty="0"/>
          </a:p>
        </p:txBody>
      </p:sp>
      <p:sp>
        <p:nvSpPr>
          <p:cNvPr id="3" name="Antrinis pavadinimas 2"/>
          <p:cNvSpPr>
            <a:spLocks noGrp="1"/>
          </p:cNvSpPr>
          <p:nvPr>
            <p:ph type="subTitle" idx="1"/>
          </p:nvPr>
        </p:nvSpPr>
        <p:spPr>
          <a:xfrm>
            <a:off x="1524000" y="4416018"/>
            <a:ext cx="9144000" cy="868362"/>
          </a:xfrm>
        </p:spPr>
        <p:txBody>
          <a:bodyPr>
            <a:normAutofit/>
          </a:bodyPr>
          <a:lstStyle>
            <a:lvl1pPr marL="0" indent="0" algn="ctr">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t-LT"/>
          </a:p>
        </p:txBody>
      </p:sp>
      <p:pic>
        <p:nvPicPr>
          <p:cNvPr id="6" name="Paveikslėlis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0337" y="-324813"/>
            <a:ext cx="5991326" cy="3578715"/>
          </a:xfrm>
          <a:prstGeom prst="rect">
            <a:avLst/>
          </a:prstGeom>
        </p:spPr>
      </p:pic>
      <p:sp>
        <p:nvSpPr>
          <p:cNvPr id="7" name="Rectangle 6"/>
          <p:cNvSpPr/>
          <p:nvPr userDrawn="1"/>
        </p:nvSpPr>
        <p:spPr>
          <a:xfrm>
            <a:off x="1" y="6524657"/>
            <a:ext cx="12191999" cy="333342"/>
          </a:xfrm>
          <a:prstGeom prst="rect">
            <a:avLst/>
          </a:prstGeom>
          <a:solidFill>
            <a:srgbClr val="5D101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8"/>
          <p:cNvSpPr/>
          <p:nvPr userDrawn="1"/>
        </p:nvSpPr>
        <p:spPr>
          <a:xfrm>
            <a:off x="0" y="6446496"/>
            <a:ext cx="12192000" cy="78161"/>
          </a:xfrm>
          <a:prstGeom prst="rect">
            <a:avLst/>
          </a:prstGeom>
          <a:solidFill>
            <a:srgbClr val="AF7F1F"/>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338050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vadinimas ir turinys">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p:txBody>
          <a:bodyPr/>
          <a:lstStyle>
            <a:lvl1pPr marL="363538" indent="-363538">
              <a:buFont typeface="Arial" panose="020B0604020202020204" pitchFamily="34" charset="0"/>
              <a:buChar char="•"/>
              <a:defRPr/>
            </a:lvl1pPr>
            <a:lvl8pPr marL="1582738" indent="-457200">
              <a:buFont typeface="Arial" panose="020B0604020202020204" pitchFamily="34" charset="0"/>
              <a:buChar char="•"/>
              <a:defRPr/>
            </a:lvl8pPr>
            <a:lvl9pPr marL="1938338" indent="-457200">
              <a:buFont typeface="Arial" panose="020B0604020202020204"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dirty="0" smtClean="0"/>
          </a:p>
        </p:txBody>
      </p:sp>
      <p:sp>
        <p:nvSpPr>
          <p:cNvPr id="8" name="Title 7"/>
          <p:cNvSpPr>
            <a:spLocks noGrp="1"/>
          </p:cNvSpPr>
          <p:nvPr>
            <p:ph type="title"/>
          </p:nvPr>
        </p:nvSpPr>
        <p:spPr/>
        <p:txBody>
          <a:bodyPr/>
          <a:lstStyle/>
          <a:p>
            <a:r>
              <a:rPr lang="en-US" smtClean="0"/>
              <a:t>Click to edit Master title style</a:t>
            </a:r>
            <a:endParaRPr lang="en-US"/>
          </a:p>
        </p:txBody>
      </p:sp>
      <p:sp>
        <p:nvSpPr>
          <p:cNvPr id="12" name="Date Placeholder 3"/>
          <p:cNvSpPr>
            <a:spLocks noGrp="1"/>
          </p:cNvSpPr>
          <p:nvPr>
            <p:ph type="dt" sz="half" idx="2"/>
          </p:nvPr>
        </p:nvSpPr>
        <p:spPr>
          <a:xfrm>
            <a:off x="84666" y="6508766"/>
            <a:ext cx="2743200" cy="365125"/>
          </a:xfrm>
          <a:prstGeom prst="rect">
            <a:avLst/>
          </a:prstGeom>
        </p:spPr>
        <p:txBody>
          <a:bodyPr/>
          <a:lstStyle>
            <a:lvl1pPr>
              <a:defRPr>
                <a:solidFill>
                  <a:schemeClr val="bg1"/>
                </a:solidFill>
              </a:defRPr>
            </a:lvl1pPr>
          </a:lstStyle>
          <a:p>
            <a:fld id="{4812509E-C453-46B9-A3FC-2244ECB896FE}" type="datetime1">
              <a:rPr lang="lt-LT" smtClean="0"/>
              <a:t>2020-04-07</a:t>
            </a:fld>
            <a:endParaRPr lang="en-US" dirty="0"/>
          </a:p>
        </p:txBody>
      </p:sp>
      <p:sp>
        <p:nvSpPr>
          <p:cNvPr id="13" name="Footer Placeholder 4"/>
          <p:cNvSpPr>
            <a:spLocks noGrp="1"/>
          </p:cNvSpPr>
          <p:nvPr>
            <p:ph type="ftr" sz="quarter" idx="3"/>
          </p:nvPr>
        </p:nvSpPr>
        <p:spPr>
          <a:xfrm>
            <a:off x="4038600" y="6508766"/>
            <a:ext cx="4114800" cy="365125"/>
          </a:xfrm>
          <a:prstGeom prst="rect">
            <a:avLst/>
          </a:prstGeom>
        </p:spPr>
        <p:txBody>
          <a:bodyPr/>
          <a:lstStyle>
            <a:lvl1pPr algn="ctr">
              <a:defRPr>
                <a:solidFill>
                  <a:schemeClr val="bg1"/>
                </a:solidFill>
              </a:defRPr>
            </a:lvl1pPr>
          </a:lstStyle>
          <a:p>
            <a:r>
              <a:rPr lang="en-US" smtClean="0"/>
              <a:t>Vardenis Pavardenis</a:t>
            </a:r>
            <a:endParaRPr lang="en-US" dirty="0"/>
          </a:p>
        </p:txBody>
      </p:sp>
      <p:sp>
        <p:nvSpPr>
          <p:cNvPr id="14" name="Slide Number Placeholder 5"/>
          <p:cNvSpPr>
            <a:spLocks noGrp="1"/>
          </p:cNvSpPr>
          <p:nvPr>
            <p:ph type="sldNum" sz="quarter" idx="4"/>
          </p:nvPr>
        </p:nvSpPr>
        <p:spPr>
          <a:xfrm>
            <a:off x="9364134" y="6492875"/>
            <a:ext cx="2743200" cy="365125"/>
          </a:xfrm>
          <a:prstGeom prst="rect">
            <a:avLst/>
          </a:prstGeom>
        </p:spPr>
        <p:txBody>
          <a:bodyPr/>
          <a:lstStyle>
            <a:lvl1pPr algn="r">
              <a:defRPr>
                <a:solidFill>
                  <a:schemeClr val="bg1"/>
                </a:solidFill>
              </a:defRPr>
            </a:lvl1pPr>
          </a:lstStyle>
          <a:p>
            <a:fld id="{EC12D553-1FF7-4283-AF10-E7082115487E}" type="slidenum">
              <a:rPr lang="en-US" smtClean="0"/>
              <a:pPr/>
              <a:t>‹#›</a:t>
            </a:fld>
            <a:endParaRPr lang="en-US" dirty="0"/>
          </a:p>
        </p:txBody>
      </p:sp>
    </p:spTree>
    <p:extLst>
      <p:ext uri="{BB962C8B-B14F-4D97-AF65-F5344CB8AC3E}">
        <p14:creationId xmlns:p14="http://schemas.microsoft.com/office/powerpoint/2010/main" val="1629764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smtClean="0"/>
              <a:t>Click to edit Master title style</a:t>
            </a:r>
            <a:endParaRPr lang="lt-LT"/>
          </a:p>
        </p:txBody>
      </p:sp>
      <p:sp>
        <p:nvSpPr>
          <p:cNvPr id="3" name="Turinio vietos rezervavimo ženklas 2"/>
          <p:cNvSpPr>
            <a:spLocks noGrp="1"/>
          </p:cNvSpPr>
          <p:nvPr>
            <p:ph sz="half" idx="1" hasCustomPrompt="1"/>
          </p:nvPr>
        </p:nvSpPr>
        <p:spPr>
          <a:xfrm>
            <a:off x="838200" y="1825625"/>
            <a:ext cx="5181600" cy="4351338"/>
          </a:xfrm>
        </p:spPr>
        <p:txBody>
          <a:bodyPr/>
          <a:lstStyle/>
          <a:p>
            <a:pPr lvl="0"/>
            <a:r>
              <a:rPr lang="lt-LT" smtClean="0"/>
              <a:t>Spustelėję redag.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4" name="Turinio vietos rezervavimo ženklas 3"/>
          <p:cNvSpPr>
            <a:spLocks noGrp="1"/>
          </p:cNvSpPr>
          <p:nvPr>
            <p:ph sz="half" idx="2" hasCustomPrompt="1"/>
          </p:nvPr>
        </p:nvSpPr>
        <p:spPr>
          <a:xfrm>
            <a:off x="6172200" y="1825625"/>
            <a:ext cx="5181600" cy="4351338"/>
          </a:xfrm>
        </p:spPr>
        <p:txBody>
          <a:bodyPr/>
          <a:lstStyle/>
          <a:p>
            <a:pPr lvl="0"/>
            <a:r>
              <a:rPr lang="lt-LT" smtClean="0"/>
              <a:t>Spustelėję redag.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5" name="Date Placeholder 3"/>
          <p:cNvSpPr>
            <a:spLocks noGrp="1"/>
          </p:cNvSpPr>
          <p:nvPr>
            <p:ph type="dt" sz="half" idx="10"/>
          </p:nvPr>
        </p:nvSpPr>
        <p:spPr>
          <a:xfrm>
            <a:off x="84666" y="6508766"/>
            <a:ext cx="2743200" cy="365125"/>
          </a:xfrm>
          <a:prstGeom prst="rect">
            <a:avLst/>
          </a:prstGeom>
        </p:spPr>
        <p:txBody>
          <a:bodyPr/>
          <a:lstStyle>
            <a:lvl1pPr>
              <a:defRPr>
                <a:solidFill>
                  <a:schemeClr val="bg1"/>
                </a:solidFill>
              </a:defRPr>
            </a:lvl1pPr>
          </a:lstStyle>
          <a:p>
            <a:fld id="{F85E420B-7335-43E5-8E2F-8AB5254B463A}" type="datetime1">
              <a:rPr lang="lt-LT" smtClean="0"/>
              <a:t>2020-04-07</a:t>
            </a:fld>
            <a:endParaRPr lang="en-US" dirty="0"/>
          </a:p>
        </p:txBody>
      </p:sp>
      <p:sp>
        <p:nvSpPr>
          <p:cNvPr id="6" name="Footer Placeholder 4"/>
          <p:cNvSpPr>
            <a:spLocks noGrp="1"/>
          </p:cNvSpPr>
          <p:nvPr>
            <p:ph type="ftr" sz="quarter" idx="3"/>
          </p:nvPr>
        </p:nvSpPr>
        <p:spPr>
          <a:xfrm>
            <a:off x="4038600" y="6508766"/>
            <a:ext cx="4114800" cy="365125"/>
          </a:xfrm>
          <a:prstGeom prst="rect">
            <a:avLst/>
          </a:prstGeom>
        </p:spPr>
        <p:txBody>
          <a:bodyPr/>
          <a:lstStyle>
            <a:lvl1pPr algn="ctr">
              <a:defRPr>
                <a:solidFill>
                  <a:schemeClr val="bg1"/>
                </a:solidFill>
              </a:defRPr>
            </a:lvl1pPr>
          </a:lstStyle>
          <a:p>
            <a:r>
              <a:rPr lang="en-US" smtClean="0"/>
              <a:t>Vardenis Pavardenis</a:t>
            </a:r>
            <a:endParaRPr lang="en-US" dirty="0"/>
          </a:p>
        </p:txBody>
      </p:sp>
      <p:sp>
        <p:nvSpPr>
          <p:cNvPr id="7" name="Slide Number Placeholder 5"/>
          <p:cNvSpPr>
            <a:spLocks noGrp="1"/>
          </p:cNvSpPr>
          <p:nvPr>
            <p:ph type="sldNum" sz="quarter" idx="4"/>
          </p:nvPr>
        </p:nvSpPr>
        <p:spPr>
          <a:xfrm>
            <a:off x="9364134" y="6492875"/>
            <a:ext cx="2743200" cy="365125"/>
          </a:xfrm>
          <a:prstGeom prst="rect">
            <a:avLst/>
          </a:prstGeom>
        </p:spPr>
        <p:txBody>
          <a:bodyPr/>
          <a:lstStyle>
            <a:lvl1pPr algn="r">
              <a:defRPr>
                <a:solidFill>
                  <a:schemeClr val="bg1"/>
                </a:solidFill>
              </a:defRPr>
            </a:lvl1pPr>
          </a:lstStyle>
          <a:p>
            <a:fld id="{EC12D553-1FF7-4283-AF10-E7082115487E}" type="slidenum">
              <a:rPr lang="en-US" smtClean="0"/>
              <a:pPr/>
              <a:t>‹#›</a:t>
            </a:fld>
            <a:endParaRPr lang="en-US" dirty="0"/>
          </a:p>
        </p:txBody>
      </p:sp>
    </p:spTree>
    <p:extLst>
      <p:ext uri="{BB962C8B-B14F-4D97-AF65-F5344CB8AC3E}">
        <p14:creationId xmlns:p14="http://schemas.microsoft.com/office/powerpoint/2010/main" val="606196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en-US" smtClean="0"/>
              <a:t>Click to edit Master title style</a:t>
            </a:r>
            <a:endParaRPr lang="lt-LT"/>
          </a:p>
        </p:txBody>
      </p:sp>
      <p:sp>
        <p:nvSpPr>
          <p:cNvPr id="3" name="Date Placeholder 3"/>
          <p:cNvSpPr>
            <a:spLocks noGrp="1"/>
          </p:cNvSpPr>
          <p:nvPr>
            <p:ph type="dt" sz="half" idx="2"/>
          </p:nvPr>
        </p:nvSpPr>
        <p:spPr>
          <a:xfrm>
            <a:off x="84666" y="6508766"/>
            <a:ext cx="2743200" cy="365125"/>
          </a:xfrm>
          <a:prstGeom prst="rect">
            <a:avLst/>
          </a:prstGeom>
        </p:spPr>
        <p:txBody>
          <a:bodyPr/>
          <a:lstStyle>
            <a:lvl1pPr>
              <a:defRPr>
                <a:solidFill>
                  <a:schemeClr val="bg1"/>
                </a:solidFill>
              </a:defRPr>
            </a:lvl1pPr>
          </a:lstStyle>
          <a:p>
            <a:fld id="{71BC7F8D-F548-464F-88D8-B7B31798A462}" type="datetime1">
              <a:rPr lang="lt-LT" smtClean="0"/>
              <a:t>2020-04-07</a:t>
            </a:fld>
            <a:endParaRPr lang="en-US" dirty="0"/>
          </a:p>
        </p:txBody>
      </p:sp>
      <p:sp>
        <p:nvSpPr>
          <p:cNvPr id="4" name="Footer Placeholder 4"/>
          <p:cNvSpPr>
            <a:spLocks noGrp="1"/>
          </p:cNvSpPr>
          <p:nvPr>
            <p:ph type="ftr" sz="quarter" idx="3"/>
          </p:nvPr>
        </p:nvSpPr>
        <p:spPr>
          <a:xfrm>
            <a:off x="4038600" y="6508766"/>
            <a:ext cx="4114800" cy="365125"/>
          </a:xfrm>
          <a:prstGeom prst="rect">
            <a:avLst/>
          </a:prstGeom>
        </p:spPr>
        <p:txBody>
          <a:bodyPr/>
          <a:lstStyle>
            <a:lvl1pPr algn="ctr">
              <a:defRPr>
                <a:solidFill>
                  <a:schemeClr val="bg1"/>
                </a:solidFill>
              </a:defRPr>
            </a:lvl1pPr>
          </a:lstStyle>
          <a:p>
            <a:r>
              <a:rPr lang="en-US" smtClean="0"/>
              <a:t>Vardenis Pavardenis</a:t>
            </a:r>
            <a:endParaRPr lang="en-US" dirty="0"/>
          </a:p>
        </p:txBody>
      </p:sp>
      <p:sp>
        <p:nvSpPr>
          <p:cNvPr id="5" name="Slide Number Placeholder 5"/>
          <p:cNvSpPr>
            <a:spLocks noGrp="1"/>
          </p:cNvSpPr>
          <p:nvPr>
            <p:ph type="sldNum" sz="quarter" idx="4"/>
          </p:nvPr>
        </p:nvSpPr>
        <p:spPr>
          <a:xfrm>
            <a:off x="9364134" y="6492875"/>
            <a:ext cx="2743200" cy="365125"/>
          </a:xfrm>
          <a:prstGeom prst="rect">
            <a:avLst/>
          </a:prstGeom>
        </p:spPr>
        <p:txBody>
          <a:bodyPr/>
          <a:lstStyle>
            <a:lvl1pPr algn="r">
              <a:defRPr>
                <a:solidFill>
                  <a:schemeClr val="bg1"/>
                </a:solidFill>
              </a:defRPr>
            </a:lvl1pPr>
          </a:lstStyle>
          <a:p>
            <a:fld id="{EC12D553-1FF7-4283-AF10-E7082115487E}" type="slidenum">
              <a:rPr lang="en-US" smtClean="0"/>
              <a:pPr/>
              <a:t>‹#›</a:t>
            </a:fld>
            <a:endParaRPr lang="en-US" dirty="0"/>
          </a:p>
        </p:txBody>
      </p:sp>
    </p:spTree>
    <p:extLst>
      <p:ext uri="{BB962C8B-B14F-4D97-AF65-F5344CB8AC3E}">
        <p14:creationId xmlns:p14="http://schemas.microsoft.com/office/powerpoint/2010/main" val="270595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84666" y="6508766"/>
            <a:ext cx="2743200" cy="365125"/>
          </a:xfrm>
          <a:prstGeom prst="rect">
            <a:avLst/>
          </a:prstGeom>
        </p:spPr>
        <p:txBody>
          <a:bodyPr/>
          <a:lstStyle>
            <a:lvl1pPr>
              <a:defRPr>
                <a:solidFill>
                  <a:schemeClr val="bg1"/>
                </a:solidFill>
              </a:defRPr>
            </a:lvl1pPr>
          </a:lstStyle>
          <a:p>
            <a:fld id="{B3F91244-5503-4041-A6A8-B6837C7F690C}" type="datetime1">
              <a:rPr lang="lt-LT" smtClean="0"/>
              <a:t>2020-04-07</a:t>
            </a:fld>
            <a:endParaRPr lang="en-US" dirty="0"/>
          </a:p>
        </p:txBody>
      </p:sp>
      <p:sp>
        <p:nvSpPr>
          <p:cNvPr id="3" name="Footer Placeholder 4"/>
          <p:cNvSpPr>
            <a:spLocks noGrp="1"/>
          </p:cNvSpPr>
          <p:nvPr>
            <p:ph type="ftr" sz="quarter" idx="3"/>
          </p:nvPr>
        </p:nvSpPr>
        <p:spPr>
          <a:xfrm>
            <a:off x="4038600" y="6508766"/>
            <a:ext cx="4114800" cy="365125"/>
          </a:xfrm>
          <a:prstGeom prst="rect">
            <a:avLst/>
          </a:prstGeom>
        </p:spPr>
        <p:txBody>
          <a:bodyPr/>
          <a:lstStyle>
            <a:lvl1pPr algn="ctr">
              <a:defRPr>
                <a:solidFill>
                  <a:schemeClr val="bg1"/>
                </a:solidFill>
              </a:defRPr>
            </a:lvl1pPr>
          </a:lstStyle>
          <a:p>
            <a:r>
              <a:rPr lang="en-US" smtClean="0"/>
              <a:t>Vardenis Pavardenis</a:t>
            </a:r>
            <a:endParaRPr lang="en-US" dirty="0"/>
          </a:p>
        </p:txBody>
      </p:sp>
      <p:sp>
        <p:nvSpPr>
          <p:cNvPr id="4" name="Slide Number Placeholder 5"/>
          <p:cNvSpPr>
            <a:spLocks noGrp="1"/>
          </p:cNvSpPr>
          <p:nvPr>
            <p:ph type="sldNum" sz="quarter" idx="4"/>
          </p:nvPr>
        </p:nvSpPr>
        <p:spPr>
          <a:xfrm>
            <a:off x="9364134" y="6492875"/>
            <a:ext cx="2743200" cy="365125"/>
          </a:xfrm>
          <a:prstGeom prst="rect">
            <a:avLst/>
          </a:prstGeom>
        </p:spPr>
        <p:txBody>
          <a:bodyPr/>
          <a:lstStyle>
            <a:lvl1pPr algn="r">
              <a:defRPr>
                <a:solidFill>
                  <a:schemeClr val="bg1"/>
                </a:solidFill>
              </a:defRPr>
            </a:lvl1pPr>
          </a:lstStyle>
          <a:p>
            <a:fld id="{EC12D553-1FF7-4283-AF10-E7082115487E}" type="slidenum">
              <a:rPr lang="en-US" smtClean="0"/>
              <a:pPr/>
              <a:t>‹#›</a:t>
            </a:fld>
            <a:endParaRPr lang="en-US" dirty="0"/>
          </a:p>
        </p:txBody>
      </p:sp>
    </p:spTree>
    <p:extLst>
      <p:ext uri="{BB962C8B-B14F-4D97-AF65-F5344CB8AC3E}">
        <p14:creationId xmlns:p14="http://schemas.microsoft.com/office/powerpoint/2010/main" val="287590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196653"/>
            <a:ext cx="8955795" cy="1325563"/>
          </a:xfrm>
          <a:prstGeom prst="rect">
            <a:avLst/>
          </a:prstGeom>
        </p:spPr>
        <p:txBody>
          <a:bodyPr vert="horz" lIns="91440" tIns="45720" rIns="91440" bIns="45720" rtlCol="0" anchor="ctr">
            <a:normAutofit/>
          </a:bodyPr>
          <a:lstStyle/>
          <a:p>
            <a:r>
              <a:rPr lang="lt-LT" dirty="0" smtClean="0"/>
              <a:t>Spustelėję redag. ruoš. pavad. stilių</a:t>
            </a:r>
            <a:endParaRPr lang="lt-LT" dirty="0"/>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dirty="0" smtClean="0"/>
              <a:t>Spustelėję redag. ruoš. teksto stilių</a:t>
            </a:r>
          </a:p>
          <a:p>
            <a:pPr lvl="1"/>
            <a:r>
              <a:rPr lang="lt-LT" dirty="0" smtClean="0"/>
              <a:t>Antras lygmuo</a:t>
            </a:r>
          </a:p>
          <a:p>
            <a:pPr lvl="2"/>
            <a:r>
              <a:rPr lang="lt-LT" dirty="0" smtClean="0"/>
              <a:t>Trečias lygmuo</a:t>
            </a:r>
          </a:p>
          <a:p>
            <a:pPr lvl="3"/>
            <a:r>
              <a:rPr lang="lt-LT" dirty="0" smtClean="0"/>
              <a:t>Ketvirtas lygmuo</a:t>
            </a:r>
          </a:p>
          <a:p>
            <a:pPr lvl="4"/>
            <a:r>
              <a:rPr lang="lt-LT" dirty="0" smtClean="0"/>
              <a:t>Penktas lygmuo</a:t>
            </a:r>
          </a:p>
        </p:txBody>
      </p:sp>
      <p:pic>
        <p:nvPicPr>
          <p:cNvPr id="8" name="Paveikslėlis 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541321" y="-210282"/>
            <a:ext cx="2957185" cy="1766374"/>
          </a:xfrm>
          <a:prstGeom prst="rect">
            <a:avLst/>
          </a:prstGeom>
        </p:spPr>
      </p:pic>
      <p:sp>
        <p:nvSpPr>
          <p:cNvPr id="9" name="Rectangle 6"/>
          <p:cNvSpPr/>
          <p:nvPr userDrawn="1"/>
        </p:nvSpPr>
        <p:spPr>
          <a:xfrm>
            <a:off x="1" y="6524657"/>
            <a:ext cx="12191999" cy="333342"/>
          </a:xfrm>
          <a:prstGeom prst="rect">
            <a:avLst/>
          </a:prstGeom>
          <a:solidFill>
            <a:srgbClr val="5D101D"/>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8"/>
          <p:cNvSpPr/>
          <p:nvPr userDrawn="1"/>
        </p:nvSpPr>
        <p:spPr>
          <a:xfrm>
            <a:off x="0" y="6446496"/>
            <a:ext cx="12192000" cy="78161"/>
          </a:xfrm>
          <a:prstGeom prst="rect">
            <a:avLst/>
          </a:prstGeom>
          <a:solidFill>
            <a:srgbClr val="AF7F1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3"/>
          <p:cNvSpPr>
            <a:spLocks noGrp="1"/>
          </p:cNvSpPr>
          <p:nvPr>
            <p:ph type="dt" sz="half" idx="2"/>
          </p:nvPr>
        </p:nvSpPr>
        <p:spPr>
          <a:xfrm>
            <a:off x="84666" y="6508766"/>
            <a:ext cx="2743200" cy="365125"/>
          </a:xfrm>
          <a:prstGeom prst="rect">
            <a:avLst/>
          </a:prstGeom>
        </p:spPr>
        <p:txBody>
          <a:bodyPr/>
          <a:lstStyle>
            <a:lvl1pPr>
              <a:defRPr>
                <a:solidFill>
                  <a:schemeClr val="bg1"/>
                </a:solidFill>
              </a:defRPr>
            </a:lvl1pPr>
          </a:lstStyle>
          <a:p>
            <a:fld id="{9CF1C909-5A3D-4FD9-AAFB-5DC624A4D5A1}" type="datetime1">
              <a:rPr lang="lt-LT" smtClean="0"/>
              <a:t>2020-04-07</a:t>
            </a:fld>
            <a:endParaRPr lang="en-US" dirty="0"/>
          </a:p>
        </p:txBody>
      </p:sp>
      <p:sp>
        <p:nvSpPr>
          <p:cNvPr id="11" name="Footer Placeholder 4"/>
          <p:cNvSpPr>
            <a:spLocks noGrp="1"/>
          </p:cNvSpPr>
          <p:nvPr>
            <p:ph type="ftr" sz="quarter" idx="3"/>
          </p:nvPr>
        </p:nvSpPr>
        <p:spPr>
          <a:xfrm>
            <a:off x="4038600" y="6508766"/>
            <a:ext cx="4114800" cy="365125"/>
          </a:xfrm>
          <a:prstGeom prst="rect">
            <a:avLst/>
          </a:prstGeom>
        </p:spPr>
        <p:txBody>
          <a:bodyPr/>
          <a:lstStyle>
            <a:lvl1pPr algn="ctr">
              <a:defRPr>
                <a:solidFill>
                  <a:schemeClr val="bg1"/>
                </a:solidFill>
              </a:defRPr>
            </a:lvl1pPr>
          </a:lstStyle>
          <a:p>
            <a:r>
              <a:rPr lang="en-US" smtClean="0"/>
              <a:t>Vardenis Pavardenis</a:t>
            </a:r>
            <a:endParaRPr lang="en-US" dirty="0"/>
          </a:p>
        </p:txBody>
      </p:sp>
      <p:sp>
        <p:nvSpPr>
          <p:cNvPr id="12" name="Slide Number Placeholder 5"/>
          <p:cNvSpPr>
            <a:spLocks noGrp="1"/>
          </p:cNvSpPr>
          <p:nvPr>
            <p:ph type="sldNum" sz="quarter" idx="4"/>
          </p:nvPr>
        </p:nvSpPr>
        <p:spPr>
          <a:xfrm>
            <a:off x="9364134" y="6492875"/>
            <a:ext cx="2743200" cy="365125"/>
          </a:xfrm>
          <a:prstGeom prst="rect">
            <a:avLst/>
          </a:prstGeom>
        </p:spPr>
        <p:txBody>
          <a:bodyPr/>
          <a:lstStyle>
            <a:lvl1pPr algn="r">
              <a:defRPr>
                <a:solidFill>
                  <a:schemeClr val="bg1"/>
                </a:solidFill>
              </a:defRPr>
            </a:lvl1pPr>
          </a:lstStyle>
          <a:p>
            <a:fld id="{EC12D553-1FF7-4283-AF10-E7082115487E}" type="slidenum">
              <a:rPr lang="en-US" smtClean="0"/>
              <a:pPr/>
              <a:t>‹#›</a:t>
            </a:fld>
            <a:endParaRPr lang="en-US" dirty="0"/>
          </a:p>
        </p:txBody>
      </p:sp>
    </p:spTree>
    <p:extLst>
      <p:ext uri="{BB962C8B-B14F-4D97-AF65-F5344CB8AC3E}">
        <p14:creationId xmlns:p14="http://schemas.microsoft.com/office/powerpoint/2010/main" val="3814419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363538" indent="-363538" algn="l" defTabSz="914400" rtl="0" eaLnBrk="1" latinLnBrk="0" hangingPunct="1">
        <a:lnSpc>
          <a:spcPct val="100000"/>
        </a:lnSpc>
        <a:spcBef>
          <a:spcPts val="1000"/>
        </a:spcBef>
        <a:buClr>
          <a:srgbClr val="AF7F1F"/>
        </a:buClr>
        <a:buFont typeface="Arial" panose="020B0604020202020204" pitchFamily="34" charset="0"/>
        <a:buChar char="•"/>
        <a:defRPr sz="2800" kern="1200">
          <a:solidFill>
            <a:schemeClr val="tx1"/>
          </a:solidFill>
          <a:latin typeface="+mn-lt"/>
          <a:ea typeface="+mn-ea"/>
          <a:cs typeface="+mn-cs"/>
        </a:defRPr>
      </a:lvl1pPr>
      <a:lvl2pPr marL="685800" indent="-322263" algn="l" defTabSz="914400" rtl="0" eaLnBrk="1" latinLnBrk="0" hangingPunct="1">
        <a:lnSpc>
          <a:spcPct val="9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2pPr>
      <a:lvl3pPr marL="1079500" indent="-368300" algn="l" defTabSz="914400" rtl="0" eaLnBrk="1" latinLnBrk="0" hangingPunct="1">
        <a:lnSpc>
          <a:spcPct val="10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3pPr>
      <a:lvl4pPr marL="1431925" indent="-373063" algn="l" defTabSz="914400" rtl="0" eaLnBrk="1" latinLnBrk="0" hangingPunct="1">
        <a:lnSpc>
          <a:spcPct val="90000"/>
        </a:lnSpc>
        <a:spcBef>
          <a:spcPts val="500"/>
        </a:spcBef>
        <a:buClr>
          <a:srgbClr val="AF7F1F"/>
        </a:buClr>
        <a:buFont typeface="Arial" panose="020B0604020202020204" pitchFamily="34" charset="0"/>
        <a:buChar char="•"/>
        <a:tabLst/>
        <a:defRPr sz="2800" kern="1200">
          <a:solidFill>
            <a:schemeClr val="tx1"/>
          </a:solidFill>
          <a:latin typeface="+mn-lt"/>
          <a:ea typeface="+mn-ea"/>
          <a:cs typeface="+mn-cs"/>
        </a:defRPr>
      </a:lvl4pPr>
      <a:lvl5pPr marL="1795463" indent="-368300" algn="l" defTabSz="914400" rtl="0" eaLnBrk="1" latinLnBrk="0" hangingPunct="1">
        <a:lnSpc>
          <a:spcPct val="10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1125538" indent="0" algn="l" defTabSz="914400" rtl="0" eaLnBrk="1" latinLnBrk="0" hangingPunct="1">
        <a:lnSpc>
          <a:spcPct val="100000"/>
        </a:lnSpc>
        <a:spcBef>
          <a:spcPts val="500"/>
        </a:spcBef>
        <a:buClr>
          <a:srgbClr val="AF7F1F"/>
        </a:buClr>
        <a:buFont typeface="Arial" panose="020B0604020202020204" pitchFamily="34" charset="0"/>
        <a:buNone/>
        <a:defRPr sz="2800" kern="1200">
          <a:solidFill>
            <a:schemeClr val="tx1"/>
          </a:solidFill>
          <a:latin typeface="+mn-lt"/>
          <a:ea typeface="+mn-ea"/>
          <a:cs typeface="+mn-cs"/>
        </a:defRPr>
      </a:lvl8pPr>
      <a:lvl9pPr marL="1481138" indent="0" algn="l" defTabSz="914400" rtl="0" eaLnBrk="1" latinLnBrk="0" hangingPunct="1">
        <a:lnSpc>
          <a:spcPct val="100000"/>
        </a:lnSpc>
        <a:spcBef>
          <a:spcPts val="500"/>
        </a:spcBef>
        <a:buClr>
          <a:srgbClr val="AF7F1F"/>
        </a:buClr>
        <a:buFont typeface="Arial" panose="020B0604020202020204" pitchFamily="34" charset="0"/>
        <a:buNone/>
        <a:defRPr sz="2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3.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8.jpg"/><Relationship Id="rId13" Type="http://schemas.openxmlformats.org/officeDocument/2006/relationships/hyperlink" Target="https://lt.wikipedia.org/wiki/Uranija" TargetMode="External"/><Relationship Id="rId3" Type="http://schemas.openxmlformats.org/officeDocument/2006/relationships/hyperlink" Target="https://www.facebook.com/pg/blacklilygallery/photos/?tab=album&amp;album_id=2483174428448605" TargetMode="External"/><Relationship Id="rId7" Type="http://schemas.openxmlformats.org/officeDocument/2006/relationships/image" Target="../media/image27.jpg"/><Relationship Id="rId12" Type="http://schemas.openxmlformats.org/officeDocument/2006/relationships/image" Target="../media/image32.jpeg"/><Relationship Id="rId2" Type="http://schemas.openxmlformats.org/officeDocument/2006/relationships/hyperlink" Target="https://www.google.com/search?q=LEONORA+KUISIEN%C4%96&amp;hl=lt&amp;sxsrf=ALeKk00zssOFVGHb7La4a8eVrbuScfrbBg:1586169767102&amp;source=lnms&amp;tbm=isch&amp;sa=X&amp;ved=2ahUKEwiR2pXsztPoAhXowqYKHXRMA70Q_AUoAXoECAsQAw&amp;biw=1366&amp;bih=657#imgrc=ZzKwq-gRd4VJDM" TargetMode="External"/><Relationship Id="rId1" Type="http://schemas.openxmlformats.org/officeDocument/2006/relationships/slideLayout" Target="../slideLayouts/slideLayout2.xml"/><Relationship Id="rId6" Type="http://schemas.openxmlformats.org/officeDocument/2006/relationships/image" Target="../media/image26.jpg"/><Relationship Id="rId11" Type="http://schemas.openxmlformats.org/officeDocument/2006/relationships/image" Target="../media/image31.jpg"/><Relationship Id="rId5" Type="http://schemas.openxmlformats.org/officeDocument/2006/relationships/image" Target="../media/image25.jpg"/><Relationship Id="rId10" Type="http://schemas.openxmlformats.org/officeDocument/2006/relationships/image" Target="../media/image30.jpeg"/><Relationship Id="rId4" Type="http://schemas.openxmlformats.org/officeDocument/2006/relationships/hyperlink" Target="https://www.facebook.com/watch/?v=878925282441347" TargetMode="External"/><Relationship Id="rId9" Type="http://schemas.openxmlformats.org/officeDocument/2006/relationships/image" Target="../media/image29.jpeg"/><Relationship Id="rId1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309093" y="2830664"/>
            <a:ext cx="11423561" cy="1882726"/>
          </a:xfrm>
        </p:spPr>
        <p:txBody>
          <a:bodyPr>
            <a:normAutofit/>
          </a:bodyPr>
          <a:lstStyle/>
          <a:p>
            <a:pPr algn="l"/>
            <a:r>
              <a:rPr lang="lt-LT" sz="4000" b="1" dirty="0" smtClean="0">
                <a:latin typeface="Calibri body"/>
              </a:rPr>
              <a:t>      </a:t>
            </a:r>
            <a:r>
              <a:rPr lang="lt-LT" sz="4400" b="1" dirty="0" smtClean="0">
                <a:latin typeface="Calibri body"/>
              </a:rPr>
              <a:t>Nuo Adomo ir Ievos iki M. K. Čiurlionio</a:t>
            </a:r>
            <a:r>
              <a:rPr lang="lt-LT" b="1" dirty="0">
                <a:latin typeface="Calibri body"/>
              </a:rPr>
              <a:t/>
            </a:r>
            <a:br>
              <a:rPr lang="lt-LT" b="1" dirty="0">
                <a:latin typeface="Calibri body"/>
              </a:rPr>
            </a:br>
            <a:r>
              <a:rPr lang="lt-LT" b="1" dirty="0" smtClean="0">
                <a:latin typeface="Calibri body"/>
              </a:rPr>
              <a:t>    </a:t>
            </a:r>
            <a:r>
              <a:rPr lang="lt-LT" sz="2400" b="1" dirty="0" smtClean="0">
                <a:latin typeface="Calibri body"/>
              </a:rPr>
              <a:t>(Leonoros</a:t>
            </a:r>
            <a:r>
              <a:rPr lang="lt-LT" sz="2400" b="1" dirty="0">
                <a:latin typeface="Calibri body"/>
              </a:rPr>
              <a:t> Kuisienės meninės knygrišystės </a:t>
            </a:r>
            <a:r>
              <a:rPr lang="lt-LT" sz="2400" b="1" dirty="0" smtClean="0">
                <a:latin typeface="Calibri body"/>
              </a:rPr>
              <a:t>ciklas „Duoklė mūzoms“</a:t>
            </a:r>
            <a:r>
              <a:rPr lang="lt-LT" sz="2400" dirty="0" smtClean="0"/>
              <a:t> </a:t>
            </a:r>
            <a:r>
              <a:rPr lang="lt-LT" sz="2400" b="1" dirty="0" smtClean="0">
                <a:latin typeface="Calibri body"/>
              </a:rPr>
              <a:t>)</a:t>
            </a:r>
            <a:r>
              <a:rPr lang="lt-LT" b="1" dirty="0" smtClean="0"/>
              <a:t/>
            </a:r>
            <a:br>
              <a:rPr lang="lt-LT" b="1" dirty="0" smtClean="0"/>
            </a:br>
            <a:endParaRPr lang="lt-LT" sz="1300" b="1" dirty="0"/>
          </a:p>
        </p:txBody>
      </p:sp>
    </p:spTree>
    <p:extLst>
      <p:ext uri="{BB962C8B-B14F-4D97-AF65-F5344CB8AC3E}">
        <p14:creationId xmlns:p14="http://schemas.microsoft.com/office/powerpoint/2010/main" val="17929991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05096" y="4507607"/>
            <a:ext cx="8373882" cy="2034861"/>
          </a:xfrm>
        </p:spPr>
        <p:txBody>
          <a:bodyPr>
            <a:normAutofit fontScale="85000" lnSpcReduction="10000"/>
          </a:bodyPr>
          <a:lstStyle/>
          <a:p>
            <a:pPr marL="0" indent="0" algn="just">
              <a:buNone/>
            </a:pPr>
            <a:r>
              <a:rPr lang="lt-LT" dirty="0" smtClean="0"/>
              <a:t>	</a:t>
            </a:r>
            <a:r>
              <a:rPr lang="lt-LT" sz="2200" b="1" dirty="0" smtClean="0">
                <a:latin typeface="Calibri bodi"/>
              </a:rPr>
              <a:t>Knygrišystės ciklas „Duoklė </a:t>
            </a:r>
            <a:r>
              <a:rPr lang="lt-LT" sz="2200" b="1" dirty="0">
                <a:latin typeface="Calibri bodi"/>
              </a:rPr>
              <a:t>mūzoms“ pasakoja apie </a:t>
            </a:r>
            <a:r>
              <a:rPr lang="lt-LT" sz="2200" b="1" dirty="0" smtClean="0">
                <a:latin typeface="Calibri bodi"/>
              </a:rPr>
              <a:t>meninį įkvėpimą </a:t>
            </a:r>
            <a:r>
              <a:rPr lang="lt-LT" sz="2200" b="1" dirty="0">
                <a:latin typeface="Calibri bodi"/>
              </a:rPr>
              <a:t>ir įkvėpėjas – mūzas.  </a:t>
            </a:r>
            <a:r>
              <a:rPr lang="lt-LT" sz="2200" b="1" dirty="0" smtClean="0">
                <a:latin typeface="Calibri bodi"/>
              </a:rPr>
              <a:t>Menininkės įrištos knygos – tikri meno šedevrai –  </a:t>
            </a:r>
            <a:r>
              <a:rPr lang="lt-LT" sz="2200" b="1" dirty="0">
                <a:latin typeface="Calibri bodi"/>
              </a:rPr>
              <a:t>vienaip ar kitaip susijusios su dieviškuoju įkvėpimu: nuo pirmojo kūrybos akto – žmonių sutvėrimo iki lietuvių tautos genijaus M. K. Čiurlionio kūrybos apraiškų – įrištų dailininko ir kompozitoriaus natų ir laiškų žmonai Sofijai. Viskas čia darniai persipynę ir susiję.</a:t>
            </a:r>
            <a:br>
              <a:rPr lang="lt-LT" sz="2200" b="1" dirty="0">
                <a:latin typeface="Calibri bodi"/>
              </a:rPr>
            </a:br>
            <a:endParaRPr lang="lt-LT" sz="2200" b="1" dirty="0">
              <a:latin typeface="Calibri bodi"/>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6558" y="179175"/>
            <a:ext cx="5865308" cy="390705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8978" y="3886200"/>
            <a:ext cx="3293935" cy="2191964"/>
          </a:xfrm>
          <a:prstGeom prst="rect">
            <a:avLst/>
          </a:prstGeom>
        </p:spPr>
      </p:pic>
      <p:sp>
        <p:nvSpPr>
          <p:cNvPr id="4" name="Rectangle 3"/>
          <p:cNvSpPr/>
          <p:nvPr/>
        </p:nvSpPr>
        <p:spPr>
          <a:xfrm>
            <a:off x="7675808" y="1706503"/>
            <a:ext cx="4056845" cy="969496"/>
          </a:xfrm>
          <a:prstGeom prst="rect">
            <a:avLst/>
          </a:prstGeom>
        </p:spPr>
        <p:txBody>
          <a:bodyPr wrap="square">
            <a:spAutoFit/>
          </a:bodyPr>
          <a:lstStyle/>
          <a:p>
            <a:pPr algn="just"/>
            <a:r>
              <a:rPr lang="lt-LT" sz="1900" b="1" dirty="0" smtClean="0">
                <a:solidFill>
                  <a:srgbClr val="313131"/>
                </a:solidFill>
                <a:latin typeface="Calibri bodi"/>
              </a:rPr>
              <a:t>	Leonoros</a:t>
            </a:r>
            <a:r>
              <a:rPr lang="lt-LT" sz="1900" dirty="0" smtClean="0">
                <a:solidFill>
                  <a:srgbClr val="313131"/>
                </a:solidFill>
                <a:latin typeface="Calibri bodi"/>
              </a:rPr>
              <a:t> </a:t>
            </a:r>
            <a:r>
              <a:rPr lang="lt-LT" sz="1900" b="1" dirty="0" smtClean="0">
                <a:solidFill>
                  <a:srgbClr val="313131"/>
                </a:solidFill>
                <a:latin typeface="Calibri bodi"/>
              </a:rPr>
              <a:t>Kuisienės </a:t>
            </a:r>
            <a:r>
              <a:rPr lang="lt-LT" sz="1900" b="1" dirty="0">
                <a:solidFill>
                  <a:srgbClr val="313131"/>
                </a:solidFill>
                <a:latin typeface="Calibri bodi"/>
              </a:rPr>
              <a:t>kūryboje susipina filosofija, knygrišystės istorija, mitologija.</a:t>
            </a:r>
            <a:endParaRPr lang="lt-LT" sz="1900" b="1" dirty="0">
              <a:latin typeface="Calibri bodi"/>
            </a:endParaRPr>
          </a:p>
        </p:txBody>
      </p:sp>
    </p:spTree>
    <p:extLst>
      <p:ext uri="{BB962C8B-B14F-4D97-AF65-F5344CB8AC3E}">
        <p14:creationId xmlns:p14="http://schemas.microsoft.com/office/powerpoint/2010/main" val="178604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0502" y="1029136"/>
            <a:ext cx="2804681" cy="635770"/>
          </a:xfrm>
        </p:spPr>
        <p:txBody>
          <a:bodyPr>
            <a:normAutofit fontScale="90000"/>
          </a:bodyPr>
          <a:lstStyle/>
          <a:p>
            <a:r>
              <a:rPr lang="lt-LT" sz="1800" b="1" dirty="0" smtClean="0">
                <a:latin typeface="+mn-lt"/>
              </a:rPr>
              <a:t>Kaliopė </a:t>
            </a:r>
            <a:r>
              <a:rPr lang="lt-LT" sz="1800" b="1" dirty="0">
                <a:latin typeface="+mn-lt"/>
              </a:rPr>
              <a:t>– epinės poezijos </a:t>
            </a:r>
            <a:r>
              <a:rPr lang="lt-LT" sz="1800" b="1" dirty="0" smtClean="0">
                <a:latin typeface="+mn-lt"/>
              </a:rPr>
              <a:t>mūza</a:t>
            </a:r>
            <a:r>
              <a:rPr lang="lt-LT" sz="1400" b="1" dirty="0">
                <a:latin typeface="+mn-lt"/>
              </a:rPr>
              <a:t/>
            </a:r>
            <a:br>
              <a:rPr lang="lt-LT" sz="1400" b="1" dirty="0">
                <a:latin typeface="+mn-lt"/>
              </a:rPr>
            </a:br>
            <a:endParaRPr lang="lt-LT" sz="1400" b="1" dirty="0">
              <a:latin typeface="+mn-lt"/>
            </a:endParaRPr>
          </a:p>
        </p:txBody>
      </p:sp>
      <p:sp>
        <p:nvSpPr>
          <p:cNvPr id="4" name="Content Placeholder 3"/>
          <p:cNvSpPr>
            <a:spLocks noGrp="1"/>
          </p:cNvSpPr>
          <p:nvPr>
            <p:ph sz="half" idx="2"/>
          </p:nvPr>
        </p:nvSpPr>
        <p:spPr>
          <a:xfrm>
            <a:off x="7416700" y="2024024"/>
            <a:ext cx="4187165" cy="1319916"/>
          </a:xfrm>
        </p:spPr>
        <p:txBody>
          <a:bodyPr>
            <a:noAutofit/>
          </a:bodyPr>
          <a:lstStyle/>
          <a:p>
            <a:pPr marL="0" indent="0">
              <a:buNone/>
            </a:pPr>
            <a:endParaRPr lang="lt-LT" sz="1400" dirty="0"/>
          </a:p>
          <a:p>
            <a:endParaRPr lang="lt-LT" sz="1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7708" y="796816"/>
            <a:ext cx="781823" cy="98083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276" y="1476181"/>
            <a:ext cx="811938" cy="1126678"/>
          </a:xfrm>
          <a:prstGeom prst="rect">
            <a:avLst/>
          </a:prstGeom>
        </p:spPr>
      </p:pic>
      <p:sp>
        <p:nvSpPr>
          <p:cNvPr id="7" name="Rectangle 6"/>
          <p:cNvSpPr/>
          <p:nvPr/>
        </p:nvSpPr>
        <p:spPr>
          <a:xfrm>
            <a:off x="1637163" y="1832457"/>
            <a:ext cx="2157322" cy="369332"/>
          </a:xfrm>
          <a:prstGeom prst="rect">
            <a:avLst/>
          </a:prstGeom>
        </p:spPr>
        <p:txBody>
          <a:bodyPr wrap="none">
            <a:spAutoFit/>
          </a:bodyPr>
          <a:lstStyle/>
          <a:p>
            <a:r>
              <a:rPr lang="lt-LT" b="1" dirty="0" smtClean="0"/>
              <a:t>Klio </a:t>
            </a:r>
            <a:r>
              <a:rPr lang="lt-LT" b="1" dirty="0"/>
              <a:t>– istorijos mūza.</a:t>
            </a: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5752" y="2732428"/>
            <a:ext cx="797485" cy="1010148"/>
          </a:xfrm>
          <a:prstGeom prst="rect">
            <a:avLst/>
          </a:prstGeom>
        </p:spPr>
      </p:pic>
      <p:sp>
        <p:nvSpPr>
          <p:cNvPr id="9" name="Rectangle 8"/>
          <p:cNvSpPr/>
          <p:nvPr/>
        </p:nvSpPr>
        <p:spPr>
          <a:xfrm>
            <a:off x="2438619" y="3094766"/>
            <a:ext cx="2251386" cy="369332"/>
          </a:xfrm>
          <a:prstGeom prst="rect">
            <a:avLst/>
          </a:prstGeom>
        </p:spPr>
        <p:txBody>
          <a:bodyPr wrap="none">
            <a:spAutoFit/>
          </a:bodyPr>
          <a:lstStyle/>
          <a:p>
            <a:r>
              <a:rPr lang="lt-LT" b="1" dirty="0"/>
              <a:t>Erata – elegijos mūza.</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851" y="3596690"/>
            <a:ext cx="963363" cy="1042184"/>
          </a:xfrm>
          <a:prstGeom prst="rect">
            <a:avLst/>
          </a:prstGeom>
        </p:spPr>
      </p:pic>
      <p:sp>
        <p:nvSpPr>
          <p:cNvPr id="11" name="Rectangle 10"/>
          <p:cNvSpPr/>
          <p:nvPr/>
        </p:nvSpPr>
        <p:spPr>
          <a:xfrm>
            <a:off x="1273923" y="4008927"/>
            <a:ext cx="2559227" cy="369332"/>
          </a:xfrm>
          <a:prstGeom prst="rect">
            <a:avLst/>
          </a:prstGeom>
        </p:spPr>
        <p:txBody>
          <a:bodyPr wrap="none">
            <a:spAutoFit/>
          </a:bodyPr>
          <a:lstStyle/>
          <a:p>
            <a:r>
              <a:rPr lang="lt-LT" b="1" dirty="0"/>
              <a:t>Euterpė – muzikos mūza.</a:t>
            </a: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00769" y="1095556"/>
            <a:ext cx="751009" cy="1083956"/>
          </a:xfrm>
          <a:prstGeom prst="rect">
            <a:avLst/>
          </a:prstGeom>
        </p:spPr>
      </p:pic>
      <p:sp>
        <p:nvSpPr>
          <p:cNvPr id="13" name="Rectangle 12"/>
          <p:cNvSpPr/>
          <p:nvPr/>
        </p:nvSpPr>
        <p:spPr>
          <a:xfrm>
            <a:off x="7552750" y="1496511"/>
            <a:ext cx="3125215" cy="369332"/>
          </a:xfrm>
          <a:prstGeom prst="rect">
            <a:avLst/>
          </a:prstGeom>
        </p:spPr>
        <p:txBody>
          <a:bodyPr wrap="none">
            <a:spAutoFit/>
          </a:bodyPr>
          <a:lstStyle/>
          <a:p>
            <a:r>
              <a:rPr lang="lt-LT" b="1" dirty="0"/>
              <a:t>Melpomenė – tragedijos </a:t>
            </a:r>
            <a:r>
              <a:rPr lang="lt-LT" b="1" dirty="0" smtClean="0"/>
              <a:t>mūza</a:t>
            </a:r>
            <a:r>
              <a:rPr lang="lt-LT" dirty="0" smtClean="0"/>
              <a:t>.</a:t>
            </a:r>
            <a:endParaRPr lang="lt-LT" dirty="0"/>
          </a:p>
        </p:txBody>
      </p:sp>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568" y="4744294"/>
            <a:ext cx="867189" cy="1156251"/>
          </a:xfrm>
          <a:prstGeom prst="rect">
            <a:avLst/>
          </a:prstGeom>
        </p:spPr>
      </p:pic>
      <p:sp>
        <p:nvSpPr>
          <p:cNvPr id="15" name="Rectangle 14"/>
          <p:cNvSpPr/>
          <p:nvPr/>
        </p:nvSpPr>
        <p:spPr>
          <a:xfrm>
            <a:off x="1131949" y="5050072"/>
            <a:ext cx="3449086" cy="369332"/>
          </a:xfrm>
          <a:prstGeom prst="rect">
            <a:avLst/>
          </a:prstGeom>
        </p:spPr>
        <p:txBody>
          <a:bodyPr wrap="none">
            <a:spAutoFit/>
          </a:bodyPr>
          <a:lstStyle/>
          <a:p>
            <a:r>
              <a:rPr lang="lt-LT" b="1" dirty="0"/>
              <a:t>Polymnija – lyrinės poezijos </a:t>
            </a:r>
            <a:r>
              <a:rPr lang="lt-LT" b="1" dirty="0" smtClean="0"/>
              <a:t>mūza.</a:t>
            </a:r>
            <a:endParaRPr lang="lt-LT" b="1" dirty="0"/>
          </a:p>
        </p:txBody>
      </p:sp>
      <p:sp>
        <p:nvSpPr>
          <p:cNvPr id="16" name="Rectangle 15"/>
          <p:cNvSpPr/>
          <p:nvPr/>
        </p:nvSpPr>
        <p:spPr>
          <a:xfrm>
            <a:off x="0" y="50387"/>
            <a:ext cx="10677965" cy="523220"/>
          </a:xfrm>
          <a:prstGeom prst="rect">
            <a:avLst/>
          </a:prstGeom>
        </p:spPr>
        <p:txBody>
          <a:bodyPr wrap="square">
            <a:spAutoFit/>
          </a:bodyPr>
          <a:lstStyle/>
          <a:p>
            <a:r>
              <a:rPr lang="lt-LT" sz="2400" dirty="0"/>
              <a:t> </a:t>
            </a:r>
            <a:r>
              <a:rPr lang="lt-LT" sz="2700" b="1" dirty="0"/>
              <a:t>Dzeuso ir Mnemosinės meilė dovanojo jiems devynias </a:t>
            </a:r>
            <a:r>
              <a:rPr lang="lt-LT" sz="2700" b="1" dirty="0" smtClean="0"/>
              <a:t>dukteris </a:t>
            </a:r>
            <a:r>
              <a:rPr lang="lt-LT" sz="2700" b="1" dirty="0"/>
              <a:t>– mūzas: </a:t>
            </a:r>
          </a:p>
        </p:txBody>
      </p:sp>
      <p:sp>
        <p:nvSpPr>
          <p:cNvPr id="17" name="Rectangle 16"/>
          <p:cNvSpPr/>
          <p:nvPr/>
        </p:nvSpPr>
        <p:spPr>
          <a:xfrm>
            <a:off x="359276" y="5594011"/>
            <a:ext cx="11244589" cy="769441"/>
          </a:xfrm>
          <a:prstGeom prst="rect">
            <a:avLst/>
          </a:prstGeom>
        </p:spPr>
        <p:txBody>
          <a:bodyPr wrap="square">
            <a:spAutoFit/>
          </a:bodyPr>
          <a:lstStyle/>
          <a:p>
            <a:r>
              <a:rPr lang="lt-LT" dirty="0" smtClean="0"/>
              <a:t>	</a:t>
            </a:r>
            <a:r>
              <a:rPr lang="lt-LT" sz="2200" b="1" dirty="0" smtClean="0"/>
              <a:t>Duoklė </a:t>
            </a:r>
            <a:r>
              <a:rPr lang="lt-LT" sz="2200" b="1" dirty="0"/>
              <a:t>šioms mūzoms ir yra pagrindinis </a:t>
            </a:r>
            <a:r>
              <a:rPr lang="lt-LT" sz="2200" b="1" dirty="0" smtClean="0"/>
              <a:t>Leonoros Kuisienės kūrybos ciklo </a:t>
            </a:r>
            <a:r>
              <a:rPr lang="lt-LT" sz="2200" b="1" dirty="0"/>
              <a:t>leitmotyvas. Simboliška, kad devynioms mūzoms dedikuotas knygas autorė rišo devynis mėnesius.</a:t>
            </a:r>
          </a:p>
        </p:txBody>
      </p:sp>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92741" y="1865842"/>
            <a:ext cx="987752" cy="1076649"/>
          </a:xfrm>
          <a:prstGeom prst="rect">
            <a:avLst/>
          </a:prstGeom>
        </p:spPr>
      </p:pic>
      <p:sp>
        <p:nvSpPr>
          <p:cNvPr id="19" name="Rectangle 18"/>
          <p:cNvSpPr/>
          <p:nvPr/>
        </p:nvSpPr>
        <p:spPr>
          <a:xfrm>
            <a:off x="6416542" y="2335000"/>
            <a:ext cx="4330673" cy="369332"/>
          </a:xfrm>
          <a:prstGeom prst="rect">
            <a:avLst/>
          </a:prstGeom>
        </p:spPr>
        <p:txBody>
          <a:bodyPr wrap="none">
            <a:spAutoFit/>
          </a:bodyPr>
          <a:lstStyle/>
          <a:p>
            <a:r>
              <a:rPr lang="lt-LT" b="1" dirty="0"/>
              <a:t>Terpsichorė – šokio ir chorinių himnų mūza.</a:t>
            </a:r>
          </a:p>
        </p:txBody>
      </p:sp>
      <p:sp>
        <p:nvSpPr>
          <p:cNvPr id="20" name="Rectangle 19"/>
          <p:cNvSpPr/>
          <p:nvPr/>
        </p:nvSpPr>
        <p:spPr>
          <a:xfrm>
            <a:off x="5918445" y="3343940"/>
            <a:ext cx="3378169" cy="369332"/>
          </a:xfrm>
          <a:prstGeom prst="rect">
            <a:avLst/>
          </a:prstGeom>
        </p:spPr>
        <p:txBody>
          <a:bodyPr wrap="none">
            <a:spAutoFit/>
          </a:bodyPr>
          <a:lstStyle/>
          <a:p>
            <a:r>
              <a:rPr lang="lt-LT" b="1" dirty="0"/>
              <a:t>Talija – komedijos ir idilijos mūza.</a:t>
            </a:r>
          </a:p>
        </p:txBody>
      </p:sp>
      <p:sp>
        <p:nvSpPr>
          <p:cNvPr id="21" name="Rectangle 20"/>
          <p:cNvSpPr/>
          <p:nvPr/>
        </p:nvSpPr>
        <p:spPr>
          <a:xfrm>
            <a:off x="7777473" y="4588407"/>
            <a:ext cx="3298082" cy="646331"/>
          </a:xfrm>
          <a:prstGeom prst="rect">
            <a:avLst/>
          </a:prstGeom>
        </p:spPr>
        <p:txBody>
          <a:bodyPr wrap="none">
            <a:spAutoFit/>
          </a:bodyPr>
          <a:lstStyle/>
          <a:p>
            <a:r>
              <a:rPr lang="lt-LT" b="1" dirty="0"/>
              <a:t>Uranija – astronomijos, </a:t>
            </a:r>
            <a:endParaRPr lang="lt-LT" b="1" dirty="0" smtClean="0"/>
          </a:p>
          <a:p>
            <a:r>
              <a:rPr lang="lt-LT" b="1" dirty="0" smtClean="0"/>
              <a:t>astrologijos </a:t>
            </a:r>
            <a:r>
              <a:rPr lang="lt-LT" b="1" dirty="0"/>
              <a:t>ir geometrijos mūza.</a:t>
            </a:r>
          </a:p>
        </p:txBody>
      </p:sp>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11628" y="3088157"/>
            <a:ext cx="923556" cy="1017066"/>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20855" y="3860034"/>
            <a:ext cx="843161" cy="1613248"/>
          </a:xfrm>
          <a:prstGeom prst="rect">
            <a:avLst/>
          </a:prstGeom>
        </p:spPr>
      </p:pic>
    </p:spTree>
    <p:extLst>
      <p:ext uri="{BB962C8B-B14F-4D97-AF65-F5344CB8AC3E}">
        <p14:creationId xmlns:p14="http://schemas.microsoft.com/office/powerpoint/2010/main" val="2149148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txBox="1">
            <a:spLocks/>
          </p:cNvSpPr>
          <p:nvPr/>
        </p:nvSpPr>
        <p:spPr>
          <a:xfrm>
            <a:off x="3477296" y="233564"/>
            <a:ext cx="3476893" cy="839274"/>
          </a:xfrm>
          <a:prstGeom prst="rect">
            <a:avLst/>
          </a:prstGeom>
        </p:spPr>
        <p:txBody>
          <a:bodyPr vert="horz" lIns="91440" tIns="45720" rIns="91440" bIns="45720" rtlCol="0">
            <a:normAutofit/>
          </a:bodyPr>
          <a:lstStyle>
            <a:lvl1pPr marL="363538" indent="-363538" algn="l" defTabSz="914400" rtl="0" eaLnBrk="1" latinLnBrk="0" hangingPunct="1">
              <a:lnSpc>
                <a:spcPct val="100000"/>
              </a:lnSpc>
              <a:spcBef>
                <a:spcPts val="1000"/>
              </a:spcBef>
              <a:buClr>
                <a:srgbClr val="AF7F1F"/>
              </a:buClr>
              <a:buFont typeface="Arial" panose="020B0604020202020204" pitchFamily="34" charset="0"/>
              <a:buChar char="•"/>
              <a:defRPr sz="2800" kern="1200">
                <a:solidFill>
                  <a:schemeClr val="tx1"/>
                </a:solidFill>
                <a:latin typeface="+mn-lt"/>
                <a:ea typeface="+mn-ea"/>
                <a:cs typeface="+mn-cs"/>
              </a:defRPr>
            </a:lvl1pPr>
            <a:lvl2pPr marL="685800" indent="-322263" algn="l" defTabSz="914400" rtl="0" eaLnBrk="1" latinLnBrk="0" hangingPunct="1">
              <a:lnSpc>
                <a:spcPct val="9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2pPr>
            <a:lvl3pPr marL="1079500" indent="-368300" algn="l" defTabSz="914400" rtl="0" eaLnBrk="1" latinLnBrk="0" hangingPunct="1">
              <a:lnSpc>
                <a:spcPct val="10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3pPr>
            <a:lvl4pPr marL="1431925" indent="-373063" algn="l" defTabSz="914400" rtl="0" eaLnBrk="1" latinLnBrk="0" hangingPunct="1">
              <a:lnSpc>
                <a:spcPct val="90000"/>
              </a:lnSpc>
              <a:spcBef>
                <a:spcPts val="500"/>
              </a:spcBef>
              <a:buClr>
                <a:srgbClr val="AF7F1F"/>
              </a:buClr>
              <a:buFont typeface="Arial" panose="020B0604020202020204" pitchFamily="34" charset="0"/>
              <a:buChar char="•"/>
              <a:tabLst/>
              <a:defRPr sz="2800" kern="1200">
                <a:solidFill>
                  <a:schemeClr val="tx1"/>
                </a:solidFill>
                <a:latin typeface="+mn-lt"/>
                <a:ea typeface="+mn-ea"/>
                <a:cs typeface="+mn-cs"/>
              </a:defRPr>
            </a:lvl4pPr>
            <a:lvl5pPr marL="1795463" indent="-368300" algn="l" defTabSz="914400" rtl="0" eaLnBrk="1" latinLnBrk="0" hangingPunct="1">
              <a:lnSpc>
                <a:spcPct val="10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1582738" indent="-457200" algn="l" defTabSz="914400" rtl="0" eaLnBrk="1" latinLnBrk="0" hangingPunct="1">
              <a:lnSpc>
                <a:spcPct val="10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8pPr>
            <a:lvl9pPr marL="1938338" indent="-457200" algn="l" defTabSz="914400" rtl="0" eaLnBrk="1" latinLnBrk="0" hangingPunct="1">
              <a:lnSpc>
                <a:spcPct val="100000"/>
              </a:lnSpc>
              <a:spcBef>
                <a:spcPts val="500"/>
              </a:spcBef>
              <a:buClr>
                <a:srgbClr val="AF7F1F"/>
              </a:buClr>
              <a:buFont typeface="Arial" panose="020B0604020202020204" pitchFamily="34" charset="0"/>
              <a:buChar char="•"/>
              <a:defRPr sz="2800" kern="1200">
                <a:solidFill>
                  <a:schemeClr val="tx1"/>
                </a:solidFill>
                <a:latin typeface="+mn-lt"/>
                <a:ea typeface="+mn-ea"/>
                <a:cs typeface="+mn-cs"/>
              </a:defRPr>
            </a:lvl9pPr>
          </a:lstStyle>
          <a:p>
            <a:pPr marL="0" indent="0">
              <a:buFont typeface="Arial" panose="020B0604020202020204" pitchFamily="34" charset="0"/>
              <a:buNone/>
            </a:pPr>
            <a:endParaRPr lang="lt-LT" sz="4000" b="1" dirty="0"/>
          </a:p>
        </p:txBody>
      </p:sp>
      <p:sp>
        <p:nvSpPr>
          <p:cNvPr id="9" name="Rectangle 8"/>
          <p:cNvSpPr/>
          <p:nvPr/>
        </p:nvSpPr>
        <p:spPr>
          <a:xfrm>
            <a:off x="257174" y="4165415"/>
            <a:ext cx="11215688" cy="2031325"/>
          </a:xfrm>
          <a:prstGeom prst="rect">
            <a:avLst/>
          </a:prstGeom>
        </p:spPr>
        <p:txBody>
          <a:bodyPr wrap="square">
            <a:spAutoFit/>
          </a:bodyPr>
          <a:lstStyle/>
          <a:p>
            <a:pPr algn="just"/>
            <a:r>
              <a:rPr lang="lt-LT" dirty="0" smtClean="0">
                <a:solidFill>
                  <a:srgbClr val="222222"/>
                </a:solidFill>
                <a:latin typeface="Roboto"/>
              </a:rPr>
              <a:t>	</a:t>
            </a:r>
            <a:r>
              <a:rPr lang="lt-LT" b="1" dirty="0" smtClean="0">
                <a:solidFill>
                  <a:srgbClr val="222222"/>
                </a:solidFill>
                <a:latin typeface="Calibri body"/>
              </a:rPr>
              <a:t>Savotiška </a:t>
            </a:r>
            <a:r>
              <a:rPr lang="lt-LT" b="1" dirty="0">
                <a:solidFill>
                  <a:srgbClr val="222222"/>
                </a:solidFill>
                <a:latin typeface="Calibri body"/>
              </a:rPr>
              <a:t>įžanga į šį ciklą yra knyga „Įkvėpimas“, skirta trims seserims – pradinėms mūzoms, nuo kurių viskas ir prasidėjo: dainos mūzai Aoidei, praktikos mūzai Meletei ir atminties mūzai Mnemosinei. Tai klasikinio perrišimo, kai lankai įrišti į viršelį, knyga su giluminiais ornamentiniais įspaudais. Viršelio apipavidalinimu kuriama iliuzija, kad trys atskiros mūzoms skirtos knygos yra įaugusios į vieną bendrą knygą. Viena seserų – Mnemosinė – kanoninių mūzų motina, turėjo ypatingą ryšį su kitomis mūzomis. Karaliai, davę duoklę šiai mūzai, pasakydavo uždegančias kalbas, o poetai sulaukdavo kūrybinio įvertinimo. </a:t>
            </a:r>
            <a:endParaRPr lang="lt-LT" b="1" dirty="0">
              <a:latin typeface="Calibri body"/>
            </a:endParaRPr>
          </a:p>
        </p:txBody>
      </p:sp>
      <p:sp>
        <p:nvSpPr>
          <p:cNvPr id="10" name="Content Placeholder 9"/>
          <p:cNvSpPr>
            <a:spLocks noGrp="1"/>
          </p:cNvSpPr>
          <p:nvPr>
            <p:ph idx="1"/>
          </p:nvPr>
        </p:nvSpPr>
        <p:spPr>
          <a:xfrm>
            <a:off x="6772275" y="1613415"/>
            <a:ext cx="4300537" cy="926723"/>
          </a:xfrm>
        </p:spPr>
        <p:txBody>
          <a:bodyPr/>
          <a:lstStyle/>
          <a:p>
            <a:pPr marL="0" indent="0">
              <a:buNone/>
            </a:pPr>
            <a:r>
              <a:rPr lang="lt-LT" sz="4000" b="1" dirty="0"/>
              <a:t>ĮKVĖPIMAS</a:t>
            </a:r>
          </a:p>
          <a:p>
            <a:pPr marL="0" indent="0">
              <a:buNone/>
            </a:pPr>
            <a:endParaRPr lang="lt-LT" dirty="0"/>
          </a:p>
        </p:txBody>
      </p:sp>
      <p:pic>
        <p:nvPicPr>
          <p:cNvPr id="11"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76" y="233564"/>
            <a:ext cx="5300662" cy="3751238"/>
          </a:xfrm>
          <a:prstGeom prst="rect">
            <a:avLst/>
          </a:prstGeom>
        </p:spPr>
      </p:pic>
    </p:spTree>
    <p:extLst>
      <p:ext uri="{BB962C8B-B14F-4D97-AF65-F5344CB8AC3E}">
        <p14:creationId xmlns:p14="http://schemas.microsoft.com/office/powerpoint/2010/main" val="1232599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2697" y="1278776"/>
            <a:ext cx="4584879" cy="3799267"/>
          </a:xfrm>
        </p:spPr>
        <p:txBody>
          <a:bodyPr>
            <a:normAutofit/>
          </a:bodyPr>
          <a:lstStyle/>
          <a:p>
            <a:r>
              <a:rPr lang="lt-LT" sz="3100" dirty="0"/>
              <a:t/>
            </a:r>
            <a:br>
              <a:rPr lang="lt-LT" sz="3100" dirty="0"/>
            </a:br>
            <a:r>
              <a:rPr lang="lt-LT" sz="3100" dirty="0" smtClean="0"/>
              <a:t>	</a:t>
            </a:r>
            <a:endParaRPr lang="lt-LT" sz="1600" b="1" dirty="0"/>
          </a:p>
        </p:txBody>
      </p:sp>
      <p:sp>
        <p:nvSpPr>
          <p:cNvPr id="6" name="Title 1"/>
          <p:cNvSpPr txBox="1">
            <a:spLocks/>
          </p:cNvSpPr>
          <p:nvPr/>
        </p:nvSpPr>
        <p:spPr>
          <a:xfrm>
            <a:off x="1928657" y="181406"/>
            <a:ext cx="8876717" cy="8360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t-LT" sz="2600" b="1" dirty="0" smtClean="0"/>
              <a:t>. </a:t>
            </a:r>
            <a:endParaRPr lang="lt-LT" sz="260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091" y="1329698"/>
            <a:ext cx="6645499" cy="4743864"/>
          </a:xfrm>
          <a:prstGeom prst="rect">
            <a:avLst/>
          </a:prstGeom>
        </p:spPr>
      </p:pic>
      <p:sp>
        <p:nvSpPr>
          <p:cNvPr id="11" name="TextBox 10"/>
          <p:cNvSpPr txBox="1"/>
          <p:nvPr/>
        </p:nvSpPr>
        <p:spPr>
          <a:xfrm>
            <a:off x="7521259" y="1593301"/>
            <a:ext cx="4314424" cy="4401205"/>
          </a:xfrm>
          <a:prstGeom prst="rect">
            <a:avLst/>
          </a:prstGeom>
          <a:noFill/>
        </p:spPr>
        <p:txBody>
          <a:bodyPr wrap="square" rtlCol="0">
            <a:spAutoFit/>
          </a:bodyPr>
          <a:lstStyle/>
          <a:p>
            <a:pPr algn="just"/>
            <a:r>
              <a:rPr lang="lt-LT" b="1" dirty="0" smtClean="0"/>
              <a:t>	</a:t>
            </a:r>
            <a:r>
              <a:rPr lang="lt-LT" sz="2000" b="1" dirty="0" smtClean="0"/>
              <a:t>Leonoros</a:t>
            </a:r>
            <a:r>
              <a:rPr lang="lt-LT" sz="2000" b="1" dirty="0"/>
              <a:t> Kuisienė pirmosios žmonių poros vardais pavadintai knygai pasirinko ir vieną seniausių žinomų rišimų, kuriuo buvo rišamos pirmosios Biblijos. Tai vadinamasis koptų rišimas, pririšantis knygos viršelį prie lapų ir neribojantis paties surišimo galimybių. Knygos „Adomas ir Ieva“ viršelis vaizduoja supančiotus pirmuosius žmones, o pati knyga yra tarsi jų sielos buveinė, kur nuopuolį simbolizuojančioje išgraužtoje kiaurymėje puikuojasi obuolys – vaisius </a:t>
            </a:r>
            <a:r>
              <a:rPr lang="lt-LT" sz="2000" b="1" dirty="0" smtClean="0"/>
              <a:t>nuodėmės.</a:t>
            </a:r>
            <a:endParaRPr lang="lt-LT" sz="2000" b="1" dirty="0"/>
          </a:p>
        </p:txBody>
      </p:sp>
      <p:sp>
        <p:nvSpPr>
          <p:cNvPr id="12" name="Rectangle 11"/>
          <p:cNvSpPr/>
          <p:nvPr/>
        </p:nvSpPr>
        <p:spPr>
          <a:xfrm>
            <a:off x="1410235" y="440218"/>
            <a:ext cx="6297769" cy="707886"/>
          </a:xfrm>
          <a:prstGeom prst="rect">
            <a:avLst/>
          </a:prstGeom>
        </p:spPr>
        <p:txBody>
          <a:bodyPr wrap="square">
            <a:spAutoFit/>
          </a:bodyPr>
          <a:lstStyle/>
          <a:p>
            <a:r>
              <a:rPr lang="lt-LT" sz="4000" b="1" dirty="0"/>
              <a:t>ADOMAS IR IEVA</a:t>
            </a:r>
          </a:p>
        </p:txBody>
      </p:sp>
    </p:spTree>
    <p:extLst>
      <p:ext uri="{BB962C8B-B14F-4D97-AF65-F5344CB8AC3E}">
        <p14:creationId xmlns:p14="http://schemas.microsoft.com/office/powerpoint/2010/main" val="2842059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16787" y="2838353"/>
            <a:ext cx="5610560" cy="1200329"/>
          </a:xfrm>
          <a:prstGeom prst="rect">
            <a:avLst/>
          </a:prstGeom>
          <a:noFill/>
        </p:spPr>
        <p:txBody>
          <a:bodyPr wrap="square" rtlCol="0">
            <a:spAutoFit/>
          </a:bodyPr>
          <a:lstStyle/>
          <a:p>
            <a:pPr algn="just"/>
            <a:r>
              <a:rPr lang="lt-LT" b="1" dirty="0" smtClean="0"/>
              <a:t>	</a:t>
            </a:r>
            <a:r>
              <a:rPr lang="lt-LT" sz="2400" b="1" dirty="0" smtClean="0"/>
              <a:t>Šiomis </a:t>
            </a:r>
            <a:r>
              <a:rPr lang="lt-LT" sz="2400" b="1" dirty="0"/>
              <a:t>knygomis autorė kelia klausimą – kiek prakeiksmo ir kiek palaiminimo slypi pirmojoje nuodėmėje?</a:t>
            </a: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7951" y="1324133"/>
            <a:ext cx="3405998" cy="4823309"/>
          </a:xfrm>
        </p:spPr>
      </p:pic>
      <p:sp>
        <p:nvSpPr>
          <p:cNvPr id="7" name="Rectangle 6"/>
          <p:cNvSpPr/>
          <p:nvPr/>
        </p:nvSpPr>
        <p:spPr>
          <a:xfrm>
            <a:off x="1151521" y="484615"/>
            <a:ext cx="2805576" cy="707886"/>
          </a:xfrm>
          <a:prstGeom prst="rect">
            <a:avLst/>
          </a:prstGeom>
        </p:spPr>
        <p:txBody>
          <a:bodyPr wrap="none">
            <a:spAutoFit/>
          </a:bodyPr>
          <a:lstStyle/>
          <a:p>
            <a:r>
              <a:rPr lang="lt-LT" sz="4000" b="1" dirty="0" smtClean="0">
                <a:solidFill>
                  <a:srgbClr val="222222"/>
                </a:solidFill>
                <a:latin typeface="Calibri body"/>
              </a:rPr>
              <a:t>NUODĖMĖ</a:t>
            </a:r>
            <a:endParaRPr lang="lt-LT" b="1" dirty="0">
              <a:latin typeface="Calibri body"/>
            </a:endParaRPr>
          </a:p>
        </p:txBody>
      </p:sp>
    </p:spTree>
    <p:extLst>
      <p:ext uri="{BB962C8B-B14F-4D97-AF65-F5344CB8AC3E}">
        <p14:creationId xmlns:p14="http://schemas.microsoft.com/office/powerpoint/2010/main" val="2065658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6875" y="1403798"/>
            <a:ext cx="3432699" cy="4850554"/>
          </a:xfrm>
        </p:spPr>
      </p:pic>
      <p:sp>
        <p:nvSpPr>
          <p:cNvPr id="7" name="TextBox 6"/>
          <p:cNvSpPr txBox="1"/>
          <p:nvPr/>
        </p:nvSpPr>
        <p:spPr>
          <a:xfrm>
            <a:off x="1386693" y="333010"/>
            <a:ext cx="2050962" cy="707886"/>
          </a:xfrm>
          <a:prstGeom prst="rect">
            <a:avLst/>
          </a:prstGeom>
          <a:noFill/>
        </p:spPr>
        <p:txBody>
          <a:bodyPr wrap="square" rtlCol="0">
            <a:spAutoFit/>
          </a:bodyPr>
          <a:lstStyle/>
          <a:p>
            <a:r>
              <a:rPr lang="lt-LT" sz="4000" b="1" dirty="0" smtClean="0"/>
              <a:t>AISTRA</a:t>
            </a:r>
            <a:endParaRPr lang="lt-LT" sz="4000" b="1" dirty="0"/>
          </a:p>
        </p:txBody>
      </p:sp>
      <p:sp>
        <p:nvSpPr>
          <p:cNvPr id="8" name="TextBox 7"/>
          <p:cNvSpPr txBox="1"/>
          <p:nvPr/>
        </p:nvSpPr>
        <p:spPr>
          <a:xfrm>
            <a:off x="4737278" y="2037492"/>
            <a:ext cx="5067893" cy="3416320"/>
          </a:xfrm>
          <a:prstGeom prst="rect">
            <a:avLst/>
          </a:prstGeom>
          <a:noFill/>
        </p:spPr>
        <p:txBody>
          <a:bodyPr wrap="square" rtlCol="0">
            <a:spAutoFit/>
          </a:bodyPr>
          <a:lstStyle/>
          <a:p>
            <a:pPr algn="just"/>
            <a:r>
              <a:rPr lang="lt-LT" b="1" dirty="0" smtClean="0"/>
              <a:t>	</a:t>
            </a:r>
            <a:r>
              <a:rPr lang="lt-LT" sz="2400" b="1" dirty="0" smtClean="0"/>
              <a:t>Adomas ir Ieva </a:t>
            </a:r>
            <a:r>
              <a:rPr lang="lt-LT" sz="2400" b="1" dirty="0"/>
              <a:t>jautė stulbinančią aistrą kurti patys. Aistra pažinti, suprasti, kurti ir atrasti užgožė norą gyventi amžinai. </a:t>
            </a:r>
            <a:r>
              <a:rPr lang="lt-LT" sz="2400" b="1" dirty="0" smtClean="0"/>
              <a:t>Dievas pirmiesiem žmonėms nepagailėjo dieviškos </a:t>
            </a:r>
            <a:r>
              <a:rPr lang="lt-LT" sz="2400" b="1" dirty="0"/>
              <a:t>kūrybinės </a:t>
            </a:r>
            <a:r>
              <a:rPr lang="lt-LT" sz="2400" b="1" dirty="0" smtClean="0"/>
              <a:t>galios. </a:t>
            </a:r>
            <a:r>
              <a:rPr lang="lt-LT" sz="2400" b="1" dirty="0"/>
              <a:t>Galios, kuri aistringai troško būti išlaisvinta ir </a:t>
            </a:r>
            <a:r>
              <a:rPr lang="lt-LT" sz="2400" b="1" dirty="0" smtClean="0"/>
              <a:t>kurią </a:t>
            </a:r>
            <a:r>
              <a:rPr lang="lt-LT" sz="2400" b="1" dirty="0"/>
              <a:t>Leonora Kuisienė </a:t>
            </a:r>
            <a:r>
              <a:rPr lang="lt-LT" sz="2400" b="1" dirty="0" smtClean="0"/>
              <a:t>įkurdino </a:t>
            </a:r>
            <a:r>
              <a:rPr lang="lt-LT" sz="2400" b="1" dirty="0"/>
              <a:t>rubiniško raudonio odos </a:t>
            </a:r>
            <a:r>
              <a:rPr lang="lt-LT" sz="2400" b="1" dirty="0" smtClean="0"/>
              <a:t>pumpure</a:t>
            </a:r>
            <a:r>
              <a:rPr lang="lt-LT" sz="2400" b="1" dirty="0"/>
              <a:t>.</a:t>
            </a:r>
          </a:p>
        </p:txBody>
      </p:sp>
    </p:spTree>
    <p:extLst>
      <p:ext uri="{BB962C8B-B14F-4D97-AF65-F5344CB8AC3E}">
        <p14:creationId xmlns:p14="http://schemas.microsoft.com/office/powerpoint/2010/main" val="1842628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19709" y="375358"/>
            <a:ext cx="2129306" cy="707886"/>
          </a:xfrm>
          <a:prstGeom prst="rect">
            <a:avLst/>
          </a:prstGeom>
          <a:noFill/>
        </p:spPr>
        <p:txBody>
          <a:bodyPr wrap="square" rtlCol="0">
            <a:spAutoFit/>
          </a:bodyPr>
          <a:lstStyle/>
          <a:p>
            <a:r>
              <a:rPr lang="lt-LT" sz="4000" b="1" dirty="0" smtClean="0"/>
              <a:t>KALIOPĖ</a:t>
            </a:r>
            <a:endParaRPr lang="lt-LT" sz="4000" b="1" dirty="0"/>
          </a:p>
        </p:txBody>
      </p:sp>
      <p:sp>
        <p:nvSpPr>
          <p:cNvPr id="3" name="Rectangle 2"/>
          <p:cNvSpPr/>
          <p:nvPr/>
        </p:nvSpPr>
        <p:spPr>
          <a:xfrm>
            <a:off x="601015" y="810837"/>
            <a:ext cx="6096000" cy="369332"/>
          </a:xfrm>
          <a:prstGeom prst="rect">
            <a:avLst/>
          </a:prstGeom>
        </p:spPr>
        <p:txBody>
          <a:bodyPr>
            <a:spAutoFit/>
          </a:bodyPr>
          <a:lstStyle/>
          <a:p>
            <a:r>
              <a:rPr lang="lt-LT" dirty="0"/>
              <a:t>. </a:t>
            </a:r>
          </a:p>
        </p:txBody>
      </p:sp>
      <p:sp>
        <p:nvSpPr>
          <p:cNvPr id="6" name="Rectangle 5"/>
          <p:cNvSpPr/>
          <p:nvPr/>
        </p:nvSpPr>
        <p:spPr>
          <a:xfrm>
            <a:off x="5288924" y="2513877"/>
            <a:ext cx="6096000" cy="369332"/>
          </a:xfrm>
          <a:prstGeom prst="rect">
            <a:avLst/>
          </a:prstGeom>
        </p:spPr>
        <p:txBody>
          <a:bodyPr>
            <a:spAutoFit/>
          </a:bodyPr>
          <a:lstStyle/>
          <a:p>
            <a:endParaRPr lang="lt-LT"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45" y="1400873"/>
            <a:ext cx="6439214" cy="4556982"/>
          </a:xfrm>
          <a:prstGeom prst="rect">
            <a:avLst/>
          </a:prstGeom>
        </p:spPr>
      </p:pic>
      <p:sp>
        <p:nvSpPr>
          <p:cNvPr id="8" name="Rectangle 7"/>
          <p:cNvSpPr/>
          <p:nvPr/>
        </p:nvSpPr>
        <p:spPr>
          <a:xfrm>
            <a:off x="7110863" y="1503904"/>
            <a:ext cx="4617275" cy="4524315"/>
          </a:xfrm>
          <a:prstGeom prst="rect">
            <a:avLst/>
          </a:prstGeom>
        </p:spPr>
        <p:txBody>
          <a:bodyPr wrap="square">
            <a:spAutoFit/>
          </a:bodyPr>
          <a:lstStyle/>
          <a:p>
            <a:pPr algn="just"/>
            <a:r>
              <a:rPr lang="lt-LT" b="1" dirty="0" smtClean="0">
                <a:solidFill>
                  <a:srgbClr val="222222"/>
                </a:solidFill>
                <a:latin typeface="Calibri body"/>
              </a:rPr>
              <a:t>	Graikų </a:t>
            </a:r>
            <a:r>
              <a:rPr lang="lt-LT" b="1" dirty="0">
                <a:solidFill>
                  <a:srgbClr val="222222"/>
                </a:solidFill>
                <a:latin typeface="Calibri body"/>
              </a:rPr>
              <a:t>mituose pasakojama, kad Kaliopė turėjo du vaikus – Liną ir Orfėją. </a:t>
            </a:r>
            <a:r>
              <a:rPr lang="lt-LT" b="1" dirty="0" smtClean="0">
                <a:solidFill>
                  <a:srgbClr val="222222"/>
                </a:solidFill>
                <a:latin typeface="Calibri body"/>
              </a:rPr>
              <a:t>Menininkė </a:t>
            </a:r>
            <a:r>
              <a:rPr lang="lt-LT" b="1" dirty="0">
                <a:solidFill>
                  <a:srgbClr val="222222"/>
                </a:solidFill>
                <a:latin typeface="Calibri body"/>
              </a:rPr>
              <a:t>įžvelgė tam tikrus simbolinius ryšius tarp Kaliopės, jos sūnaus Orfėjo ir argonautų. Kaliopė – epinės poezijos </a:t>
            </a:r>
            <a:r>
              <a:rPr lang="lt-LT" b="1" dirty="0" smtClean="0">
                <a:solidFill>
                  <a:srgbClr val="222222"/>
                </a:solidFill>
                <a:latin typeface="Calibri body"/>
              </a:rPr>
              <a:t>mūza. Menininkė šiam kūriniui panaudojo deginto </a:t>
            </a:r>
            <a:r>
              <a:rPr lang="lt-LT" b="1" dirty="0">
                <a:solidFill>
                  <a:srgbClr val="222222"/>
                </a:solidFill>
                <a:latin typeface="Calibri body"/>
              </a:rPr>
              <a:t>ir dažyto piešinio, </a:t>
            </a:r>
            <a:r>
              <a:rPr lang="lt-LT" b="1" dirty="0" smtClean="0">
                <a:solidFill>
                  <a:srgbClr val="222222"/>
                </a:solidFill>
                <a:latin typeface="Calibri body"/>
              </a:rPr>
              <a:t>ažūro bei giluminių </a:t>
            </a:r>
            <a:r>
              <a:rPr lang="lt-LT" b="1" dirty="0">
                <a:solidFill>
                  <a:srgbClr val="222222"/>
                </a:solidFill>
                <a:latin typeface="Calibri body"/>
              </a:rPr>
              <a:t>ornamentuotų įspaudų technikas. Knygos viršelyje – mitinis laivas, kuriuo argonautai plaukė pargabenti aukso vilnos. Kitaros garsais ir dainomis legendinėje kelionėje bangas raminęs Orfėjas yra žymiausias menų atstovas, ištobulinęs lyrą, na, o lyra yra elegijos mūzos Eratos simbolis.</a:t>
            </a:r>
            <a:endParaRPr lang="lt-LT" b="1" dirty="0">
              <a:latin typeface="Calibri body"/>
            </a:endParaRPr>
          </a:p>
        </p:txBody>
      </p:sp>
    </p:spTree>
    <p:extLst>
      <p:ext uri="{BB962C8B-B14F-4D97-AF65-F5344CB8AC3E}">
        <p14:creationId xmlns:p14="http://schemas.microsoft.com/office/powerpoint/2010/main" val="3889883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41878" y="1594395"/>
            <a:ext cx="5287617" cy="4154984"/>
          </a:xfrm>
          <a:prstGeom prst="rect">
            <a:avLst/>
          </a:prstGeom>
          <a:noFill/>
        </p:spPr>
        <p:txBody>
          <a:bodyPr wrap="square" rtlCol="0">
            <a:spAutoFit/>
          </a:bodyPr>
          <a:lstStyle/>
          <a:p>
            <a:pPr algn="just"/>
            <a:r>
              <a:rPr lang="lt-LT" b="1" dirty="0" smtClean="0"/>
              <a:t>	</a:t>
            </a:r>
            <a:r>
              <a:rPr lang="lt-LT" sz="2200" b="1" dirty="0" smtClean="0"/>
              <a:t>Pagerbdama </a:t>
            </a:r>
            <a:r>
              <a:rPr lang="lt-LT" sz="2200" b="1" dirty="0"/>
              <a:t>istorijos mūzą </a:t>
            </a:r>
            <a:r>
              <a:rPr lang="lt-LT" sz="2200" b="1" dirty="0" smtClean="0"/>
              <a:t>Klio,  Leonora</a:t>
            </a:r>
            <a:r>
              <a:rPr lang="lt-LT" sz="2200" b="1" dirty="0"/>
              <a:t> Kuisienė sukūrė</a:t>
            </a:r>
            <a:r>
              <a:rPr lang="lt-LT" sz="2200" b="1" dirty="0" smtClean="0"/>
              <a:t> simbolinį </a:t>
            </a:r>
            <a:r>
              <a:rPr lang="lt-LT" sz="2200" b="1" dirty="0"/>
              <a:t>pergamento </a:t>
            </a:r>
            <a:r>
              <a:rPr lang="lt-LT" sz="2200" b="1" dirty="0" smtClean="0"/>
              <a:t>ritinį, </a:t>
            </a:r>
            <a:r>
              <a:rPr lang="lt-LT" sz="2200" b="1" dirty="0"/>
              <a:t>kurį galima sieti su knygos istorijos pradžia (tik viskas prasidėjo ne nuo pergamento, o nuo papiruso ritinio). Dėl to šiai mūzai dedikuota knyga ir yra ritinio iliuzija, po susuktu pergamento sluoksniu – ritinio šerdis kriptografas. Istorija neturi pabaigos, viskas bėgant amžiams kartojasi, tęsiasi, vystosi, rutuliojasi. Rutulys, apskritimas, ritinys… Visi jie simbolizuoja šį nesibaigiantį </a:t>
            </a:r>
            <a:r>
              <a:rPr lang="lt-LT" sz="2200" b="1" dirty="0" smtClean="0"/>
              <a:t>ciklą.</a:t>
            </a:r>
            <a:endParaRPr lang="lt-LT" sz="2200" b="1" dirty="0"/>
          </a:p>
        </p:txBody>
      </p:sp>
      <p:sp>
        <p:nvSpPr>
          <p:cNvPr id="7" name="TextBox 6"/>
          <p:cNvSpPr txBox="1"/>
          <p:nvPr/>
        </p:nvSpPr>
        <p:spPr>
          <a:xfrm>
            <a:off x="1751125" y="180623"/>
            <a:ext cx="1378441" cy="707886"/>
          </a:xfrm>
          <a:prstGeom prst="rect">
            <a:avLst/>
          </a:prstGeom>
          <a:noFill/>
        </p:spPr>
        <p:txBody>
          <a:bodyPr wrap="square" rtlCol="0">
            <a:spAutoFit/>
          </a:bodyPr>
          <a:lstStyle/>
          <a:p>
            <a:r>
              <a:rPr lang="lt-LT" sz="4000" b="1" dirty="0" smtClean="0"/>
              <a:t>KLIO</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594" y="1282771"/>
            <a:ext cx="3381518" cy="4778232"/>
          </a:xfrm>
          <a:prstGeom prst="rect">
            <a:avLst/>
          </a:prstGeom>
        </p:spPr>
      </p:pic>
    </p:spTree>
    <p:extLst>
      <p:ext uri="{BB962C8B-B14F-4D97-AF65-F5344CB8AC3E}">
        <p14:creationId xmlns:p14="http://schemas.microsoft.com/office/powerpoint/2010/main" val="157625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08338" y="135956"/>
            <a:ext cx="5744426" cy="707886"/>
          </a:xfrm>
          <a:prstGeom prst="rect">
            <a:avLst/>
          </a:prstGeom>
          <a:noFill/>
        </p:spPr>
        <p:txBody>
          <a:bodyPr wrap="square" rtlCol="0">
            <a:spAutoFit/>
          </a:bodyPr>
          <a:lstStyle/>
          <a:p>
            <a:r>
              <a:rPr lang="lt-LT" sz="4000" b="1" dirty="0" smtClean="0"/>
              <a:t>TEATRO</a:t>
            </a:r>
            <a:r>
              <a:rPr lang="lt-LT" sz="2800" b="1" dirty="0" smtClean="0"/>
              <a:t> </a:t>
            </a:r>
            <a:r>
              <a:rPr lang="lt-LT" sz="4000" b="1" dirty="0" smtClean="0"/>
              <a:t>MŪZOS</a:t>
            </a:r>
            <a:endParaRPr lang="lt-LT" sz="4000" b="1"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5306" y="1042139"/>
            <a:ext cx="3747754" cy="5295738"/>
          </a:xfrm>
        </p:spPr>
      </p:pic>
      <p:sp>
        <p:nvSpPr>
          <p:cNvPr id="6" name="TextBox 5"/>
          <p:cNvSpPr txBox="1"/>
          <p:nvPr/>
        </p:nvSpPr>
        <p:spPr>
          <a:xfrm>
            <a:off x="5161011" y="2459867"/>
            <a:ext cx="5287617" cy="2123658"/>
          </a:xfrm>
          <a:prstGeom prst="rect">
            <a:avLst/>
          </a:prstGeom>
          <a:noFill/>
        </p:spPr>
        <p:txBody>
          <a:bodyPr wrap="square" rtlCol="0">
            <a:spAutoFit/>
          </a:bodyPr>
          <a:lstStyle/>
          <a:p>
            <a:pPr algn="just"/>
            <a:r>
              <a:rPr lang="lt-LT" b="1" dirty="0" smtClean="0"/>
              <a:t>	</a:t>
            </a:r>
            <a:r>
              <a:rPr lang="lt-LT" sz="2200" b="1" dirty="0" smtClean="0"/>
              <a:t>Tragedijos </a:t>
            </a:r>
            <a:r>
              <a:rPr lang="lt-LT" sz="2200" b="1" dirty="0"/>
              <a:t>mūzai Melpomenei ir komedijos mūzai Talijai L. Kuisienė įrišo bendrą knygą su tragedijos ir komedijos kaukėmis, o meninis knygos viršelio apipavidalinimas yra užuomina į Romos imperijos laikų amfiteatro pastatą.</a:t>
            </a:r>
          </a:p>
        </p:txBody>
      </p:sp>
    </p:spTree>
    <p:extLst>
      <p:ext uri="{BB962C8B-B14F-4D97-AF65-F5344CB8AC3E}">
        <p14:creationId xmlns:p14="http://schemas.microsoft.com/office/powerpoint/2010/main" val="3370040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375042" y="1217735"/>
            <a:ext cx="5116937" cy="4708981"/>
          </a:xfrm>
          <a:prstGeom prst="rect">
            <a:avLst/>
          </a:prstGeom>
          <a:noFill/>
        </p:spPr>
        <p:txBody>
          <a:bodyPr wrap="square" rtlCol="0">
            <a:spAutoFit/>
          </a:bodyPr>
          <a:lstStyle/>
          <a:p>
            <a:pPr algn="just"/>
            <a:r>
              <a:rPr lang="lt-LT" dirty="0" smtClean="0"/>
              <a:t>	</a:t>
            </a:r>
            <a:r>
              <a:rPr lang="lt-LT" sz="2000" b="1" dirty="0" smtClean="0"/>
              <a:t>Polymnija – </a:t>
            </a:r>
            <a:r>
              <a:rPr lang="lt-LT" sz="2000" b="1" dirty="0"/>
              <a:t>lyrinės poezijos, šventų himnų bei iškalbos, taip pat ir geometrijos, meditacijos bei žemdirbystės mūza. Jai įrišti L. Kuisienė pasirinko sudėtingą Rubiko kubo formą. Galvosūkį sprendžiantis žmogus, anot menininkės, savo rimtumu tampa labai panašus į simbolinį susimąsčiusios Polymnijos vaizdavimą, o ir pati </a:t>
            </a:r>
            <a:r>
              <a:rPr lang="lt-LT" sz="2000" b="1" dirty="0" smtClean="0"/>
              <a:t> Rubiko </a:t>
            </a:r>
            <a:r>
              <a:rPr lang="lt-LT" sz="2000" b="1" dirty="0"/>
              <a:t>kubo konstrukcija yra kubo – geometrinės figūros – formos, sudarytos iš daugelio mažų kubelių. Rišant šią knygą-objektą, </a:t>
            </a:r>
            <a:r>
              <a:rPr lang="lt-LT" sz="2000" b="1" dirty="0" smtClean="0"/>
              <a:t>meninikei gimė </a:t>
            </a:r>
            <a:r>
              <a:rPr lang="lt-LT" sz="2000" b="1" dirty="0"/>
              <a:t>nauja idėja – fotografijų ciklas, kuriame rašytojai būtų įamžinti ieškantys Rubiko kubo sprendinių, taip tarsi sujungiant viename </a:t>
            </a:r>
            <a:r>
              <a:rPr lang="lt-LT" sz="2000" b="1" dirty="0" smtClean="0"/>
              <a:t>kūrinyje </a:t>
            </a:r>
            <a:r>
              <a:rPr lang="lt-LT" sz="2000" b="1" dirty="0"/>
              <a:t>Polymnijos globojamas </a:t>
            </a:r>
            <a:r>
              <a:rPr lang="lt-LT" sz="2000" b="1" dirty="0" smtClean="0"/>
              <a:t>sritis.</a:t>
            </a:r>
            <a:endParaRPr lang="lt-LT" sz="2000" b="1" dirty="0"/>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8628" y="1385160"/>
            <a:ext cx="6050008" cy="4281544"/>
          </a:xfrm>
        </p:spPr>
      </p:pic>
      <p:sp>
        <p:nvSpPr>
          <p:cNvPr id="6" name="Rectangle 5"/>
          <p:cNvSpPr/>
          <p:nvPr/>
        </p:nvSpPr>
        <p:spPr>
          <a:xfrm>
            <a:off x="1172625" y="342384"/>
            <a:ext cx="4442564" cy="707886"/>
          </a:xfrm>
          <a:prstGeom prst="rect">
            <a:avLst/>
          </a:prstGeom>
        </p:spPr>
        <p:txBody>
          <a:bodyPr wrap="square">
            <a:spAutoFit/>
          </a:bodyPr>
          <a:lstStyle/>
          <a:p>
            <a:r>
              <a:rPr lang="lt-LT" sz="4000" b="1" dirty="0"/>
              <a:t> </a:t>
            </a:r>
            <a:r>
              <a:rPr lang="lt-LT" sz="4000" b="1" dirty="0" smtClean="0"/>
              <a:t>POLYMNIJA</a:t>
            </a:r>
            <a:endParaRPr lang="lt-LT" sz="4000" b="1" dirty="0"/>
          </a:p>
        </p:txBody>
      </p:sp>
    </p:spTree>
    <p:extLst>
      <p:ext uri="{BB962C8B-B14F-4D97-AF65-F5344CB8AC3E}">
        <p14:creationId xmlns:p14="http://schemas.microsoft.com/office/powerpoint/2010/main" val="3391281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02322" y="2060618"/>
            <a:ext cx="4211391" cy="3477297"/>
          </a:xfrm>
        </p:spPr>
        <p:txBody>
          <a:bodyPr>
            <a:noAutofit/>
          </a:bodyPr>
          <a:lstStyle/>
          <a:p>
            <a:pPr marL="0" indent="0">
              <a:buNone/>
            </a:pPr>
            <a:r>
              <a:rPr lang="lt-LT" sz="1800" b="1" dirty="0" smtClean="0"/>
              <a:t>	</a:t>
            </a:r>
            <a:r>
              <a:rPr lang="lt-LT" sz="2200" b="1" dirty="0" smtClean="0"/>
              <a:t>Šokio </a:t>
            </a:r>
            <a:r>
              <a:rPr lang="lt-LT" sz="2200" b="1" dirty="0"/>
              <a:t>ir chorinių himnų mūzai Terpsichorei įrišta knyga </a:t>
            </a:r>
            <a:r>
              <a:rPr lang="lt-LT" sz="2200" b="1" dirty="0" smtClean="0"/>
              <a:t>dekoruota </a:t>
            </a:r>
            <a:r>
              <a:rPr lang="lt-LT" sz="2200" b="1" dirty="0"/>
              <a:t>arkoje stovinčia balerinos, kurios sijonėlis yra atskira knygelė, figūrėle. Kadangi šokis yra susijęs su judesiu, tai ant kiekvieno balerinos „sijonėlio“ puslapio esantys taškeliai, figūrėlei sukantis, kuria „judančio paveikslėlio“ įspūdį. </a:t>
            </a:r>
            <a:br>
              <a:rPr lang="lt-LT" sz="2200" b="1" dirty="0"/>
            </a:br>
            <a:endParaRPr lang="lt-LT" sz="2200" b="1" dirty="0"/>
          </a:p>
        </p:txBody>
      </p:sp>
      <p:sp>
        <p:nvSpPr>
          <p:cNvPr id="3" name="Rectangle 2"/>
          <p:cNvSpPr/>
          <p:nvPr/>
        </p:nvSpPr>
        <p:spPr>
          <a:xfrm>
            <a:off x="291920" y="449001"/>
            <a:ext cx="6791460" cy="923330"/>
          </a:xfrm>
          <a:prstGeom prst="rect">
            <a:avLst/>
          </a:prstGeom>
        </p:spPr>
        <p:txBody>
          <a:bodyPr wrap="square">
            <a:spAutoFit/>
          </a:bodyPr>
          <a:lstStyle/>
          <a:p>
            <a:r>
              <a:rPr lang="lt-LT" dirty="0" smtClean="0">
                <a:solidFill>
                  <a:srgbClr val="222222"/>
                </a:solidFill>
                <a:latin typeface="Roboto"/>
              </a:rPr>
              <a:t>.</a:t>
            </a:r>
            <a:endParaRPr lang="lt-LT" dirty="0">
              <a:solidFill>
                <a:srgbClr val="222222"/>
              </a:solidFill>
              <a:latin typeface="Roboto"/>
            </a:endParaRPr>
          </a:p>
          <a:p>
            <a:r>
              <a:rPr lang="lt-LT" dirty="0"/>
              <a:t/>
            </a:r>
            <a:br>
              <a:rPr lang="lt-LT" dirty="0"/>
            </a:br>
            <a:endParaRPr lang="lt-LT"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920" y="1622737"/>
            <a:ext cx="6542375" cy="4348163"/>
          </a:xfrm>
          <a:prstGeom prst="rect">
            <a:avLst/>
          </a:prstGeom>
        </p:spPr>
      </p:pic>
      <p:sp>
        <p:nvSpPr>
          <p:cNvPr id="8" name="Rectangle 7"/>
          <p:cNvSpPr/>
          <p:nvPr/>
        </p:nvSpPr>
        <p:spPr>
          <a:xfrm>
            <a:off x="1004552" y="449001"/>
            <a:ext cx="4838966" cy="707886"/>
          </a:xfrm>
          <a:prstGeom prst="rect">
            <a:avLst/>
          </a:prstGeom>
        </p:spPr>
        <p:txBody>
          <a:bodyPr wrap="square">
            <a:spAutoFit/>
          </a:bodyPr>
          <a:lstStyle/>
          <a:p>
            <a:r>
              <a:rPr lang="lt-LT" sz="4000" b="1" dirty="0">
                <a:latin typeface="Calibri body"/>
              </a:rPr>
              <a:t>TERPSICHORĖ</a:t>
            </a:r>
          </a:p>
        </p:txBody>
      </p:sp>
    </p:spTree>
    <p:extLst>
      <p:ext uri="{BB962C8B-B14F-4D97-AF65-F5344CB8AC3E}">
        <p14:creationId xmlns:p14="http://schemas.microsoft.com/office/powerpoint/2010/main" val="2260302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93183" y="3075544"/>
            <a:ext cx="11681137" cy="33855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lt-LT" altLang="lt-LT" sz="1600" b="1" i="0" u="none" strike="noStrike" cap="none" normalizeH="0" baseline="0" dirty="0" smtClean="0">
              <a:ln>
                <a:noFill/>
              </a:ln>
              <a:effectLst/>
              <a:latin typeface="Calibri body"/>
            </a:endParaRPr>
          </a:p>
        </p:txBody>
      </p:sp>
      <p:sp>
        <p:nvSpPr>
          <p:cNvPr id="2" name="Rectangle 1"/>
          <p:cNvSpPr/>
          <p:nvPr/>
        </p:nvSpPr>
        <p:spPr>
          <a:xfrm>
            <a:off x="5022761" y="1365161"/>
            <a:ext cx="6851559" cy="4708981"/>
          </a:xfrm>
          <a:prstGeom prst="rect">
            <a:avLst/>
          </a:prstGeom>
        </p:spPr>
        <p:txBody>
          <a:bodyPr wrap="square">
            <a:spAutoFit/>
          </a:bodyPr>
          <a:lstStyle/>
          <a:p>
            <a:pPr algn="just"/>
            <a:r>
              <a:rPr lang="lt-LT" b="1" dirty="0" smtClean="0">
                <a:solidFill>
                  <a:srgbClr val="222222"/>
                </a:solidFill>
                <a:latin typeface="Calibri body"/>
              </a:rPr>
              <a:t>	</a:t>
            </a:r>
            <a:r>
              <a:rPr lang="lt-LT" sz="2000" b="1" dirty="0" smtClean="0">
                <a:solidFill>
                  <a:srgbClr val="222222"/>
                </a:solidFill>
                <a:latin typeface="Calibri body"/>
              </a:rPr>
              <a:t>Ilgiausiai </a:t>
            </a:r>
            <a:r>
              <a:rPr lang="lt-LT" sz="2000" b="1" dirty="0">
                <a:solidFill>
                  <a:srgbClr val="222222"/>
                </a:solidFill>
                <a:latin typeface="Calibri body"/>
              </a:rPr>
              <a:t>kurta ir daugiausia Leonoros jėgų pareikalavusi knyga yra skirta astronomijos, astrologijos ir geometrijos mūzai Uranijai, kurios simbolis yra gaublys. Tai – sferos formos, labai sudėtingos struktūros kūrinys, kurį eksponuoti galima mažiausiai penkiais skirtingais būdais. Ant knygos lankų išdeginti zodiako ženklai. Kuriant šią knygą-objektą, panaudotas kalinėjimas, ažūras, odos deginimas. </a:t>
            </a:r>
            <a:r>
              <a:rPr lang="lt-LT" sz="2000" b="1" dirty="0" smtClean="0">
                <a:solidFill>
                  <a:srgbClr val="222222"/>
                </a:solidFill>
                <a:latin typeface="Calibri body"/>
              </a:rPr>
              <a:t>Turinys – tai citatos </a:t>
            </a:r>
            <a:r>
              <a:rPr lang="lt-LT" sz="2000" b="1" dirty="0">
                <a:solidFill>
                  <a:srgbClr val="222222"/>
                </a:solidFill>
                <a:latin typeface="Calibri body"/>
              </a:rPr>
              <a:t>iš astronomijos knygų, žinynų, mitų apie Dangaus kūnus. Anot knygrišės, šie tekstai nėra skirti skaityti. Jie rašyti per kalkę, kad būtų matomi abipus puslapio, taip perteikiant priešingų polių – „šiaurė-pietūs“, „rytai-vakarai“ – idėją.</a:t>
            </a:r>
          </a:p>
          <a:p>
            <a:pPr algn="just"/>
            <a:r>
              <a:rPr lang="lt-LT" sz="2000" dirty="0"/>
              <a:t/>
            </a:r>
            <a:br>
              <a:rPr lang="lt-LT" sz="2000" dirty="0"/>
            </a:br>
            <a:endParaRPr lang="lt-LT" sz="2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3" y="837068"/>
            <a:ext cx="3881706" cy="5496969"/>
          </a:xfrm>
          <a:prstGeom prst="rect">
            <a:avLst/>
          </a:prstGeom>
        </p:spPr>
      </p:pic>
      <p:sp>
        <p:nvSpPr>
          <p:cNvPr id="6" name="Rectangle 5"/>
          <p:cNvSpPr/>
          <p:nvPr/>
        </p:nvSpPr>
        <p:spPr>
          <a:xfrm>
            <a:off x="1453200" y="129182"/>
            <a:ext cx="2464136" cy="707886"/>
          </a:xfrm>
          <a:prstGeom prst="rect">
            <a:avLst/>
          </a:prstGeom>
        </p:spPr>
        <p:txBody>
          <a:bodyPr wrap="none">
            <a:spAutoFit/>
          </a:bodyPr>
          <a:lstStyle/>
          <a:p>
            <a:r>
              <a:rPr lang="lt-LT" sz="4000" b="1" dirty="0">
                <a:latin typeface="Calibri body"/>
              </a:rPr>
              <a:t>URANIJA</a:t>
            </a:r>
          </a:p>
        </p:txBody>
      </p:sp>
    </p:spTree>
    <p:extLst>
      <p:ext uri="{BB962C8B-B14F-4D97-AF65-F5344CB8AC3E}">
        <p14:creationId xmlns:p14="http://schemas.microsoft.com/office/powerpoint/2010/main" val="2697872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2428" y="1377729"/>
            <a:ext cx="5976354" cy="4229420"/>
          </a:xfrm>
        </p:spPr>
      </p:pic>
      <p:sp>
        <p:nvSpPr>
          <p:cNvPr id="3" name="Title 2"/>
          <p:cNvSpPr>
            <a:spLocks noGrp="1"/>
          </p:cNvSpPr>
          <p:nvPr>
            <p:ph type="title"/>
          </p:nvPr>
        </p:nvSpPr>
        <p:spPr>
          <a:xfrm>
            <a:off x="2267755" y="312564"/>
            <a:ext cx="2832279" cy="795020"/>
          </a:xfrm>
        </p:spPr>
        <p:txBody>
          <a:bodyPr>
            <a:normAutofit/>
          </a:bodyPr>
          <a:lstStyle/>
          <a:p>
            <a:r>
              <a:rPr lang="lt-LT" sz="4000" b="1" dirty="0" smtClean="0">
                <a:latin typeface="+mn-lt"/>
              </a:rPr>
              <a:t>FENIKSAS</a:t>
            </a:r>
            <a:endParaRPr lang="lt-LT" sz="4000" b="1" dirty="0">
              <a:latin typeface="+mn-lt"/>
            </a:endParaRPr>
          </a:p>
        </p:txBody>
      </p:sp>
      <p:sp>
        <p:nvSpPr>
          <p:cNvPr id="4" name="Rectangle 3"/>
          <p:cNvSpPr/>
          <p:nvPr/>
        </p:nvSpPr>
        <p:spPr>
          <a:xfrm>
            <a:off x="7057624" y="2215167"/>
            <a:ext cx="4430331" cy="2554545"/>
          </a:xfrm>
          <a:prstGeom prst="rect">
            <a:avLst/>
          </a:prstGeom>
        </p:spPr>
        <p:txBody>
          <a:bodyPr wrap="square">
            <a:spAutoFit/>
          </a:bodyPr>
          <a:lstStyle/>
          <a:p>
            <a:pPr algn="just"/>
            <a:r>
              <a:rPr lang="lt-LT" b="1" dirty="0" smtClean="0">
                <a:solidFill>
                  <a:srgbClr val="222222"/>
                </a:solidFill>
                <a:latin typeface="Calibri body"/>
              </a:rPr>
              <a:t>	</a:t>
            </a:r>
            <a:r>
              <a:rPr lang="lt-LT" sz="2000" b="1" dirty="0" smtClean="0">
                <a:solidFill>
                  <a:srgbClr val="222222"/>
                </a:solidFill>
                <a:latin typeface="Calibri body"/>
              </a:rPr>
              <a:t>Ciklą </a:t>
            </a:r>
            <a:r>
              <a:rPr lang="lt-LT" sz="2000" b="1" dirty="0">
                <a:solidFill>
                  <a:srgbClr val="222222"/>
                </a:solidFill>
                <a:latin typeface="Calibri body"/>
              </a:rPr>
              <a:t>vainikuoja knyga-objektas „Feniksas“, kuriai panaudotos autentiškos krosnies durelės, atstojančios dėžutę knygai. Šis kūrinys – koduotas palinkėjimas pakilti iš pelenų pamažu nykstančiam knygrišystės menui.</a:t>
            </a:r>
            <a:endParaRPr lang="lt-LT" sz="2000" b="1" dirty="0">
              <a:latin typeface="Calibri body"/>
            </a:endParaRPr>
          </a:p>
        </p:txBody>
      </p:sp>
    </p:spTree>
    <p:extLst>
      <p:ext uri="{BB962C8B-B14F-4D97-AF65-F5344CB8AC3E}">
        <p14:creationId xmlns:p14="http://schemas.microsoft.com/office/powerpoint/2010/main" val="4280857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371075" y="1964775"/>
            <a:ext cx="5635187" cy="3987979"/>
          </a:xfrm>
        </p:spPr>
      </p:pic>
      <p:sp>
        <p:nvSpPr>
          <p:cNvPr id="4" name="Rectangle 3"/>
          <p:cNvSpPr/>
          <p:nvPr/>
        </p:nvSpPr>
        <p:spPr>
          <a:xfrm>
            <a:off x="334850" y="1696608"/>
            <a:ext cx="5823063" cy="4247317"/>
          </a:xfrm>
          <a:prstGeom prst="rect">
            <a:avLst/>
          </a:prstGeom>
        </p:spPr>
        <p:txBody>
          <a:bodyPr wrap="square">
            <a:spAutoFit/>
          </a:bodyPr>
          <a:lstStyle/>
          <a:p>
            <a:pPr algn="just"/>
            <a:r>
              <a:rPr lang="lt-LT" dirty="0" smtClean="0">
                <a:solidFill>
                  <a:srgbClr val="222222"/>
                </a:solidFill>
                <a:latin typeface="Roboto"/>
              </a:rPr>
              <a:t>	</a:t>
            </a:r>
            <a:r>
              <a:rPr lang="lt-LT" b="1" dirty="0" smtClean="0">
                <a:latin typeface="Calibri body"/>
              </a:rPr>
              <a:t>Greta mūzoms </a:t>
            </a:r>
            <a:r>
              <a:rPr lang="lt-LT" b="1" dirty="0">
                <a:latin typeface="Calibri body"/>
              </a:rPr>
              <a:t>skirtų knygų L. Kuisienė </a:t>
            </a:r>
            <a:r>
              <a:rPr lang="lt-LT" b="1" dirty="0" smtClean="0">
                <a:latin typeface="Calibri body"/>
              </a:rPr>
              <a:t>įrišo K</a:t>
            </a:r>
            <a:r>
              <a:rPr lang="lt-LT" b="1" dirty="0">
                <a:latin typeface="Calibri body"/>
              </a:rPr>
              <a:t>. Čiurlionio </a:t>
            </a:r>
            <a:r>
              <a:rPr lang="lt-LT" b="1" dirty="0" smtClean="0">
                <a:latin typeface="Calibri body"/>
              </a:rPr>
              <a:t> </a:t>
            </a:r>
            <a:r>
              <a:rPr lang="lt-LT" b="1" dirty="0">
                <a:latin typeface="Calibri body"/>
              </a:rPr>
              <a:t>„Laiškus Sofijai“, kuriuose sugulė svarbiausi menininko išgyvenimai ir </a:t>
            </a:r>
            <a:r>
              <a:rPr lang="lt-LT" b="1" dirty="0" smtClean="0">
                <a:latin typeface="Calibri body"/>
              </a:rPr>
              <a:t>emocinių </a:t>
            </a:r>
            <a:r>
              <a:rPr lang="lt-LT" b="1" dirty="0">
                <a:latin typeface="Calibri body"/>
              </a:rPr>
              <a:t>būsenų liudijimai</a:t>
            </a:r>
            <a:r>
              <a:rPr lang="lt-LT" b="1" dirty="0" smtClean="0">
                <a:latin typeface="Calibri body"/>
              </a:rPr>
              <a:t>. Dovanodamas </a:t>
            </a:r>
            <a:r>
              <a:rPr lang="lt-LT" b="1" dirty="0">
                <a:latin typeface="Calibri body"/>
              </a:rPr>
              <a:t>M. K. Čiurlionio „Fugos fortepijonui“ natas, draugas Leonorai paaiškino, kad muzikoje fuga – tai sluoksniai, dėl to ir įrišant šį kūrinį pasirinkta trisluoksnė struktūra. „Kūrinių vargonams“ viršelyje kaltukais rankomis iškalinėti vargonai. </a:t>
            </a:r>
            <a:r>
              <a:rPr lang="lt-LT" b="1" dirty="0" smtClean="0">
                <a:latin typeface="Calibri body"/>
              </a:rPr>
              <a:t>Galinis </a:t>
            </a:r>
            <a:r>
              <a:rPr lang="lt-LT" b="1" dirty="0">
                <a:latin typeface="Calibri body"/>
              </a:rPr>
              <a:t>viršelis taip pat dekoruotas kalinėjant. „Laiškų Sofijai“ nugarėlė yra tarsi sudaryta iš dviejų dalių, simbolizuojančių du laiškų pluoštus, dviejų žmonių ryšį, kadangi laiškai visada yra ne vieno, o dviejų žmonių </a:t>
            </a:r>
            <a:r>
              <a:rPr lang="lt-LT" b="1" dirty="0" smtClean="0">
                <a:latin typeface="Calibri body"/>
              </a:rPr>
              <a:t>istorijos, knygoje – </a:t>
            </a:r>
            <a:r>
              <a:rPr lang="lt-LT" b="1" dirty="0">
                <a:latin typeface="Calibri body"/>
              </a:rPr>
              <a:t>surištas dviejų žmonių likimas.</a:t>
            </a:r>
          </a:p>
        </p:txBody>
      </p:sp>
      <p:sp>
        <p:nvSpPr>
          <p:cNvPr id="7" name="Rectangle 6"/>
          <p:cNvSpPr/>
          <p:nvPr/>
        </p:nvSpPr>
        <p:spPr>
          <a:xfrm>
            <a:off x="1565860" y="196654"/>
            <a:ext cx="8275022" cy="707886"/>
          </a:xfrm>
          <a:prstGeom prst="rect">
            <a:avLst/>
          </a:prstGeom>
        </p:spPr>
        <p:txBody>
          <a:bodyPr wrap="none">
            <a:spAutoFit/>
          </a:bodyPr>
          <a:lstStyle/>
          <a:p>
            <a:r>
              <a:rPr lang="it-IT" sz="4000" b="1" dirty="0">
                <a:latin typeface="Calibri body"/>
              </a:rPr>
              <a:t>M. K. Čiurlionio LAIŠKAI SOFIJAI</a:t>
            </a:r>
            <a:endParaRPr lang="lt-LT" sz="4000" b="1" dirty="0">
              <a:latin typeface="Calibri body"/>
            </a:endParaRPr>
          </a:p>
        </p:txBody>
      </p:sp>
    </p:spTree>
    <p:extLst>
      <p:ext uri="{BB962C8B-B14F-4D97-AF65-F5344CB8AC3E}">
        <p14:creationId xmlns:p14="http://schemas.microsoft.com/office/powerpoint/2010/main" val="1671511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4871" y="196653"/>
            <a:ext cx="9141558" cy="1618881"/>
          </a:xfrm>
        </p:spPr>
        <p:txBody>
          <a:bodyPr>
            <a:normAutofit fontScale="90000"/>
          </a:bodyPr>
          <a:lstStyle/>
          <a:p>
            <a:r>
              <a:rPr lang="lt-LT" sz="1200" dirty="0" smtClean="0">
                <a:latin typeface="Calibri body"/>
              </a:rPr>
              <a:t/>
            </a:r>
            <a:br>
              <a:rPr lang="lt-LT" sz="1200" dirty="0" smtClean="0">
                <a:latin typeface="Calibri body"/>
              </a:rPr>
            </a:br>
            <a:r>
              <a:rPr lang="lt-LT" sz="1300" dirty="0">
                <a:latin typeface="Calibri body"/>
              </a:rPr>
              <a:t/>
            </a:r>
            <a:br>
              <a:rPr lang="lt-LT" sz="1300" dirty="0">
                <a:latin typeface="Calibri body"/>
              </a:rPr>
            </a:br>
            <a:r>
              <a:rPr lang="lt-LT" sz="1300" dirty="0" smtClean="0">
                <a:latin typeface="Calibri body"/>
              </a:rPr>
              <a:t/>
            </a:r>
            <a:br>
              <a:rPr lang="lt-LT" sz="1300" dirty="0" smtClean="0">
                <a:latin typeface="Calibri body"/>
              </a:rPr>
            </a:br>
            <a:r>
              <a:rPr lang="lt-LT" sz="1300" dirty="0" smtClean="0">
                <a:latin typeface="Calibri body"/>
              </a:rPr>
              <a:t>Internete naudota informacija 2020-04-06:</a:t>
            </a:r>
            <a:br>
              <a:rPr lang="lt-LT" sz="1300" dirty="0" smtClean="0">
                <a:latin typeface="Calibri body"/>
              </a:rPr>
            </a:br>
            <a:r>
              <a:rPr lang="lt-LT" sz="1300" dirty="0">
                <a:latin typeface="Calibri body"/>
              </a:rPr>
              <a:t/>
            </a:r>
            <a:br>
              <a:rPr lang="lt-LT" sz="1300" dirty="0">
                <a:latin typeface="Calibri body"/>
              </a:rPr>
            </a:br>
            <a:r>
              <a:rPr lang="lt-LT" sz="1300" dirty="0">
                <a:hlinkClick r:id="rId2"/>
              </a:rPr>
              <a:t>https://www.google.com/search?q=LEONORA+KUISIEN%C4%96&amp;hl=lt&amp;sxsrf=ALeKk00zssOFVGHb7La4a8eVrbuScfrbBg:1586169767102&amp;source=lnms&amp;tbm=isch&amp;sa=X&amp;ved=2ahUKEwiR2pXsztPoAhXowqYKHXRMA70Q_AUoAXoECAsQAw&amp;biw=1366&amp;bih=657#imgrc=ZzKwq-gRd4VJDM</a:t>
            </a:r>
            <a:r>
              <a:rPr lang="lt-LT" sz="1300" dirty="0"/>
              <a:t> </a:t>
            </a:r>
            <a:br>
              <a:rPr lang="lt-LT" sz="1300" dirty="0"/>
            </a:br>
            <a:r>
              <a:rPr lang="lt-LT" sz="1300" dirty="0"/>
              <a:t/>
            </a:r>
            <a:br>
              <a:rPr lang="lt-LT" sz="1300" dirty="0"/>
            </a:br>
            <a:r>
              <a:rPr lang="lt-LT" sz="1300" dirty="0">
                <a:hlinkClick r:id="rId3"/>
              </a:rPr>
              <a:t>https://www.facebook.com/pg/blacklilygallery/photos/?tab=album&amp;album_id=2483174428448605</a:t>
            </a:r>
            <a:r>
              <a:rPr lang="lt-LT" sz="1300" dirty="0"/>
              <a:t/>
            </a:r>
            <a:br>
              <a:rPr lang="lt-LT" sz="1300" dirty="0"/>
            </a:br>
            <a:r>
              <a:rPr lang="lt-LT" sz="1300" dirty="0"/>
              <a:t/>
            </a:r>
            <a:br>
              <a:rPr lang="lt-LT" sz="1300" dirty="0"/>
            </a:br>
            <a:r>
              <a:rPr lang="lt-LT" sz="1300" dirty="0">
                <a:hlinkClick r:id="rId4"/>
              </a:rPr>
              <a:t>https://www.facebook.com/watch/?v=878925282441347</a:t>
            </a:r>
            <a:r>
              <a:rPr lang="lt-LT" sz="1200" dirty="0"/>
              <a:t/>
            </a:r>
            <a:br>
              <a:rPr lang="lt-LT" sz="1200" dirty="0"/>
            </a:br>
            <a:endParaRPr lang="lt-LT" sz="1200" dirty="0">
              <a:latin typeface="Calibri body"/>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520" y="4577210"/>
            <a:ext cx="1821320" cy="1821320"/>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22079" y="3457025"/>
            <a:ext cx="2725089" cy="1820519"/>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87598" y="2032484"/>
            <a:ext cx="2562376" cy="1711817"/>
          </a:xfrm>
          <a:prstGeom prst="rect">
            <a:avLst/>
          </a:prstGeom>
        </p:spPr>
      </p:pic>
      <p:pic>
        <p:nvPicPr>
          <p:cNvPr id="8"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6575" y="2584444"/>
            <a:ext cx="2933701" cy="1959884"/>
          </a:xfrm>
          <a:prstGeom prst="rect">
            <a:avLst/>
          </a:prstGeom>
        </p:spPr>
      </p:pic>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73928" y="4991244"/>
            <a:ext cx="2146479" cy="1426514"/>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28450" y="4414416"/>
            <a:ext cx="2449025" cy="1627581"/>
          </a:xfrm>
          <a:prstGeom prst="rect">
            <a:avLst/>
          </a:prstGeom>
        </p:spPr>
      </p:pic>
      <p:pic>
        <p:nvPicPr>
          <p:cNvPr id="11" name="Picture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970905" y="3016139"/>
            <a:ext cx="2813367" cy="1869717"/>
          </a:xfrm>
          <a:prstGeom prst="rect">
            <a:avLst/>
          </a:prstGeom>
        </p:spPr>
      </p:pic>
      <p:pic>
        <p:nvPicPr>
          <p:cNvPr id="12" name="Picture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42220" y="4777877"/>
            <a:ext cx="2335369" cy="1552047"/>
          </a:xfrm>
          <a:prstGeom prst="rect">
            <a:avLst/>
          </a:prstGeom>
        </p:spPr>
      </p:pic>
      <p:sp>
        <p:nvSpPr>
          <p:cNvPr id="2" name="Rectangle 1"/>
          <p:cNvSpPr/>
          <p:nvPr/>
        </p:nvSpPr>
        <p:spPr>
          <a:xfrm>
            <a:off x="594871" y="1998947"/>
            <a:ext cx="2450094" cy="276999"/>
          </a:xfrm>
          <a:prstGeom prst="rect">
            <a:avLst/>
          </a:prstGeom>
        </p:spPr>
        <p:txBody>
          <a:bodyPr wrap="none">
            <a:spAutoFit/>
          </a:bodyPr>
          <a:lstStyle/>
          <a:p>
            <a:r>
              <a:rPr lang="lt-LT" sz="1200" dirty="0">
                <a:hlinkClick r:id="rId13"/>
              </a:rPr>
              <a:t>https://lt.wikipedia.org/wiki/Uranija</a:t>
            </a:r>
            <a:endParaRPr lang="lt-LT" sz="1200" dirty="0"/>
          </a:p>
        </p:txBody>
      </p:sp>
      <p:pic>
        <p:nvPicPr>
          <p:cNvPr id="4" name="Picture 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3744" y="2519476"/>
            <a:ext cx="1560969" cy="2336575"/>
          </a:xfrm>
          <a:prstGeom prst="rect">
            <a:avLst/>
          </a:prstGeom>
        </p:spPr>
      </p:pic>
    </p:spTree>
    <p:extLst>
      <p:ext uri="{BB962C8B-B14F-4D97-AF65-F5344CB8AC3E}">
        <p14:creationId xmlns:p14="http://schemas.microsoft.com/office/powerpoint/2010/main" val="104126976"/>
      </p:ext>
    </p:extLst>
  </p:cSld>
  <p:clrMapOvr>
    <a:masterClrMapping/>
  </p:clrMapOvr>
</p:sld>
</file>

<file path=ppt/theme/theme1.xml><?xml version="1.0" encoding="utf-8"?>
<a:theme xmlns:a="http://schemas.openxmlformats.org/drawingml/2006/main" name="„Office“ tema">
  <a:themeElements>
    <a:clrScheme name="Custom 5">
      <a:dk1>
        <a:sysClr val="windowText" lastClr="000000"/>
      </a:dk1>
      <a:lt1>
        <a:srgbClr val="FFFFFF"/>
      </a:lt1>
      <a:dk2>
        <a:srgbClr val="5D101D"/>
      </a:dk2>
      <a:lt2>
        <a:srgbClr val="AF7F1F"/>
      </a:lt2>
      <a:accent1>
        <a:srgbClr val="5D101D"/>
      </a:accent1>
      <a:accent2>
        <a:srgbClr val="AF7F1F"/>
      </a:accent2>
      <a:accent3>
        <a:srgbClr val="5D101D"/>
      </a:accent3>
      <a:accent4>
        <a:srgbClr val="FFFFFF"/>
      </a:accent4>
      <a:accent5>
        <a:srgbClr val="5D101D"/>
      </a:accent5>
      <a:accent6>
        <a:srgbClr val="FFFFFF"/>
      </a:accent6>
      <a:hlink>
        <a:srgbClr val="000000"/>
      </a:hlink>
      <a:folHlink>
        <a:srgbClr val="000000"/>
      </a:folHlink>
    </a:clrScheme>
    <a:fontScheme name="Custom 6">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JG_sablonas_kaireje.potx" id="{C62DF594-B557-40FB-B530-487058B0192B}" vid="{E5FEC860-554C-44A0-9299-B3C8EC254A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JJG_sablonas_desineje</Template>
  <TotalTime>364</TotalTime>
  <Words>94</Words>
  <Application>Microsoft Office PowerPoint</Application>
  <PresentationFormat>Plačiaekranė</PresentationFormat>
  <Paragraphs>47</Paragraphs>
  <Slides>16</Slides>
  <Notes>0</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16</vt:i4>
      </vt:variant>
    </vt:vector>
  </HeadingPairs>
  <TitlesOfParts>
    <vt:vector size="23" baseType="lpstr">
      <vt:lpstr>Arial</vt:lpstr>
      <vt:lpstr>Calibri</vt:lpstr>
      <vt:lpstr>Calibri bodi</vt:lpstr>
      <vt:lpstr>Calibri body</vt:lpstr>
      <vt:lpstr>Calibri Light</vt:lpstr>
      <vt:lpstr>Roboto</vt:lpstr>
      <vt:lpstr>„Office“ tema</vt:lpstr>
      <vt:lpstr>      Nuo Adomo ir Ievos iki M. K. Čiurlionio     (Leonoros Kuisienės meninės knygrišystės ciklas „Duoklė mūzoms“ ) </vt:lpstr>
      <vt:lpstr>„PowerPoint“ pateiktis</vt:lpstr>
      <vt:lpstr>Kaliopė – epinės poezijos mūza </vt:lpstr>
      <vt:lpstr>„PowerPoint“ pateiktis</vt:lpstr>
      <vt:lpstr>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FENIKSAS</vt:lpstr>
      <vt:lpstr>„PowerPoint“ pateiktis</vt:lpstr>
      <vt:lpstr>   Internete naudota informacija 2020-04-06:  https://www.google.com/search?q=LEONORA+KUISIEN%C4%96&amp;hl=lt&amp;sxsrf=ALeKk00zssOFVGHb7La4a8eVrbuScfrbBg:1586169767102&amp;source=lnms&amp;tbm=isch&amp;sa=X&amp;ved=2ahUKEwiR2pXsztPoAhXowqYKHXRMA70Q_AUoAXoECAsQAw&amp;biw=1366&amp;bih=657#imgrc=ZzKwq-gRd4VJDM   https://www.facebook.com/pg/blacklilygallery/photos/?tab=album&amp;album_id=2483174428448605  https://www.facebook.com/watch/?v=878925282441347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Balandžio 2-oji -Tarptautinė vaikų knygos diena</dc:title>
  <dc:creator>Gabija</dc:creator>
  <cp:lastModifiedBy>Mokytoja</cp:lastModifiedBy>
  <cp:revision>49</cp:revision>
  <dcterms:created xsi:type="dcterms:W3CDTF">2020-03-23T09:55:09Z</dcterms:created>
  <dcterms:modified xsi:type="dcterms:W3CDTF">2020-04-07T10:55:35Z</dcterms:modified>
</cp:coreProperties>
</file>