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60" r:id="rId6"/>
    <p:sldId id="261" r:id="rId7"/>
    <p:sldId id="262" r:id="rId8"/>
    <p:sldId id="264" r:id="rId9"/>
    <p:sldId id="265" r:id="rId10"/>
    <p:sldId id="266" r:id="rId11"/>
    <p:sldId id="267" r:id="rId12"/>
    <p:sldId id="273" r:id="rId13"/>
    <p:sldId id="259" r:id="rId14"/>
    <p:sldId id="271" r:id="rId15"/>
    <p:sldId id="272" r:id="rId16"/>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4" d="100"/>
          <a:sy n="114" d="100"/>
        </p:scale>
        <p:origin x="36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1A87F11-4212-4B4E-8F84-63C80D7ED5D4}"/>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CE807ABC-3748-4615-9EF3-4765599DBC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22580B42-D66E-4387-ABBA-4F7D60739ECC}"/>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5" name="Poraštės vietos rezervavimo ženklas 4">
            <a:extLst>
              <a:ext uri="{FF2B5EF4-FFF2-40B4-BE49-F238E27FC236}">
                <a16:creationId xmlns:a16="http://schemas.microsoft.com/office/drawing/2014/main" id="{19008B32-5E48-450A-BD49-B4C04E3B1DF1}"/>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B404598-DD81-47CF-80E1-27FCF88AC41E}"/>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2634352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1D54398-138B-45D5-B518-8BDC267719E9}"/>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CA9EC5F5-00D7-4BB1-848A-E1A8E906EEBD}"/>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4A2253E2-D8AA-4673-B33B-7E003E810CA8}"/>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5" name="Poraštės vietos rezervavimo ženklas 4">
            <a:extLst>
              <a:ext uri="{FF2B5EF4-FFF2-40B4-BE49-F238E27FC236}">
                <a16:creationId xmlns:a16="http://schemas.microsoft.com/office/drawing/2014/main" id="{84CE1F29-6C6E-4A1B-89D7-6A9650AA7FAB}"/>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596A6481-19D2-4456-9CCB-B32E57FC8B4E}"/>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1438993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BB6D116-7F2E-4495-9141-9212D9BFC4EB}"/>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25AE65A4-687B-4A21-AA6C-B9206139FE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92C6F7CB-3DFD-4D96-8C77-D42EF9B5CDB4}"/>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5" name="Poraštės vietos rezervavimo ženklas 4">
            <a:extLst>
              <a:ext uri="{FF2B5EF4-FFF2-40B4-BE49-F238E27FC236}">
                <a16:creationId xmlns:a16="http://schemas.microsoft.com/office/drawing/2014/main" id="{995DD5FE-767D-4558-B902-6BB3D6AD718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CDBE452F-6E83-4940-A3D3-6013ADE059C1}"/>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1079421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3CB7E5B-EC91-4390-92D5-D92FB3CAEAB0}"/>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4F7B77DF-0399-40B6-99F2-772F6E00EBD3}"/>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84074509-8036-4253-B7F2-56B2C4785C97}"/>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25474EFD-7929-4B99-A4F9-E492EB083A18}"/>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6" name="Poraštės vietos rezervavimo ženklas 5">
            <a:extLst>
              <a:ext uri="{FF2B5EF4-FFF2-40B4-BE49-F238E27FC236}">
                <a16:creationId xmlns:a16="http://schemas.microsoft.com/office/drawing/2014/main" id="{EDA18636-BAA3-4D0F-9AFE-B67EE21FF18A}"/>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A86B7000-24D6-49F8-91A5-F302643F09D4}"/>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1672792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A0EC427-7CA4-42BC-A260-9A76472A0A56}"/>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D5AA888C-F319-46D6-8E45-F8FC6D932E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0285EBA7-F427-419A-B92E-FA359B41C8EA}"/>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7F0EA064-C4F3-41AE-8BEE-70FCBBC7C0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0ED57309-ECC4-4B28-AC24-F276B93C39A0}"/>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F1066AA0-A0A5-421A-A6C2-AFFACEECE199}"/>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8" name="Poraštės vietos rezervavimo ženklas 7">
            <a:extLst>
              <a:ext uri="{FF2B5EF4-FFF2-40B4-BE49-F238E27FC236}">
                <a16:creationId xmlns:a16="http://schemas.microsoft.com/office/drawing/2014/main" id="{8D52E10D-2F71-4DD7-BE08-A604EAABABD2}"/>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D8854D01-43AF-47C2-95C0-7E3F3A3B571A}"/>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2862413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9C1DDD4-076D-4644-9AE4-4596690696CC}"/>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7B9A3A52-9DCA-4784-9FF2-21933785980F}"/>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4" name="Poraštės vietos rezervavimo ženklas 3">
            <a:extLst>
              <a:ext uri="{FF2B5EF4-FFF2-40B4-BE49-F238E27FC236}">
                <a16:creationId xmlns:a16="http://schemas.microsoft.com/office/drawing/2014/main" id="{47E1D111-0263-4BF7-9642-97356C4864D2}"/>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4194707B-0A5D-4F81-8E43-AB0382734841}"/>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1188972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65C56907-3600-4CA7-BC6A-5A3949059949}"/>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3" name="Poraštės vietos rezervavimo ženklas 2">
            <a:extLst>
              <a:ext uri="{FF2B5EF4-FFF2-40B4-BE49-F238E27FC236}">
                <a16:creationId xmlns:a16="http://schemas.microsoft.com/office/drawing/2014/main" id="{8263AD2C-D76F-4E54-986F-52716EDC3288}"/>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5383A2DF-F565-4E77-ADDD-E5B7350F77B9}"/>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472781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2430150-4A2E-44F9-98D3-755095712E0B}"/>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1380E563-A54E-4760-9F9B-73BCE97FB2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10B60D1B-0C80-4388-8AF1-0881C7D19C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D364C499-4B2E-49FE-B33A-65FD792648B8}"/>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6" name="Poraštės vietos rezervavimo ženklas 5">
            <a:extLst>
              <a:ext uri="{FF2B5EF4-FFF2-40B4-BE49-F238E27FC236}">
                <a16:creationId xmlns:a16="http://schemas.microsoft.com/office/drawing/2014/main" id="{6A2BCAA8-25FB-4DA9-BC51-8246EF1F5F18}"/>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7581F423-0BAF-4F3F-88B8-0B354C8BDBC6}"/>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4219806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AC03EC5-1F42-4096-800E-5350C25437E5}"/>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55B49B57-8924-4301-83AB-C4B6A6CB14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A6B1B076-7B74-433F-A731-41A7D211B6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6A004FF1-C15E-41CE-B0ED-97BFFEEA9816}"/>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6" name="Poraštės vietos rezervavimo ženklas 5">
            <a:extLst>
              <a:ext uri="{FF2B5EF4-FFF2-40B4-BE49-F238E27FC236}">
                <a16:creationId xmlns:a16="http://schemas.microsoft.com/office/drawing/2014/main" id="{EAB9A432-579C-45BE-8D40-62FA035E9445}"/>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824A549F-10AF-4799-89D8-69A9B831B5AD}"/>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3056162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EB465E2-1E72-4754-ABAA-ACC46D8EEAE4}"/>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6D448E29-6C68-452C-B226-FE2C9DC52381}"/>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4AAC5ACB-E887-4C02-8302-770C0E6D0860}"/>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5" name="Poraštės vietos rezervavimo ženklas 4">
            <a:extLst>
              <a:ext uri="{FF2B5EF4-FFF2-40B4-BE49-F238E27FC236}">
                <a16:creationId xmlns:a16="http://schemas.microsoft.com/office/drawing/2014/main" id="{BF7C9932-EA1E-43D8-9740-3EA946AA0C9F}"/>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66BC568-D5B3-48D6-B302-CB1597333981}"/>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73810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DA698E62-4580-494E-87C5-EEEDDC17EC77}"/>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41B5DFF8-E903-4BFD-A666-769CDF1974F5}"/>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CBFE1BD-09D3-43C4-A363-BFA18DE426BC}"/>
              </a:ext>
            </a:extLst>
          </p:cNvPr>
          <p:cNvSpPr>
            <a:spLocks noGrp="1"/>
          </p:cNvSpPr>
          <p:nvPr>
            <p:ph type="dt" sz="half" idx="10"/>
          </p:nvPr>
        </p:nvSpPr>
        <p:spPr/>
        <p:txBody>
          <a:bodyPr/>
          <a:lstStyle/>
          <a:p>
            <a:fld id="{DBB2F53B-1AF6-48E5-B49A-2EEDBC3812FD}" type="datetimeFigureOut">
              <a:rPr lang="lt-LT" smtClean="0"/>
              <a:t>2021-03-30</a:t>
            </a:fld>
            <a:endParaRPr lang="lt-LT"/>
          </a:p>
        </p:txBody>
      </p:sp>
      <p:sp>
        <p:nvSpPr>
          <p:cNvPr id="5" name="Poraštės vietos rezervavimo ženklas 4">
            <a:extLst>
              <a:ext uri="{FF2B5EF4-FFF2-40B4-BE49-F238E27FC236}">
                <a16:creationId xmlns:a16="http://schemas.microsoft.com/office/drawing/2014/main" id="{23097781-2D02-4FEF-86A2-1A849576FB9A}"/>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06A8889D-0024-4D9D-9528-53AED51771B8}"/>
              </a:ext>
            </a:extLst>
          </p:cNvPr>
          <p:cNvSpPr>
            <a:spLocks noGrp="1"/>
          </p:cNvSpPr>
          <p:nvPr>
            <p:ph type="sldNum" sz="quarter" idx="12"/>
          </p:nvPr>
        </p:nvSpPr>
        <p:spPr/>
        <p:txBody>
          <a:bodyPr/>
          <a:lstStyle/>
          <a:p>
            <a:fld id="{743487B1-2179-42E0-9590-795426834F65}" type="slidenum">
              <a:rPr lang="lt-LT" smtClean="0"/>
              <a:t>‹#›</a:t>
            </a:fld>
            <a:endParaRPr lang="lt-LT"/>
          </a:p>
        </p:txBody>
      </p:sp>
    </p:spTree>
    <p:extLst>
      <p:ext uri="{BB962C8B-B14F-4D97-AF65-F5344CB8AC3E}">
        <p14:creationId xmlns:p14="http://schemas.microsoft.com/office/powerpoint/2010/main" val="375648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674355F0-240A-47E0-82D8-172057B65B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D400DC18-5805-4C00-B6D3-D1C2CD2485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02F605B8-F1F0-494E-8690-2646065EED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B2F53B-1AF6-48E5-B49A-2EEDBC3812FD}" type="datetimeFigureOut">
              <a:rPr lang="lt-LT" smtClean="0"/>
              <a:t>2021-03-30</a:t>
            </a:fld>
            <a:endParaRPr lang="lt-LT"/>
          </a:p>
        </p:txBody>
      </p:sp>
      <p:sp>
        <p:nvSpPr>
          <p:cNvPr id="5" name="Poraštės vietos rezervavimo ženklas 4">
            <a:extLst>
              <a:ext uri="{FF2B5EF4-FFF2-40B4-BE49-F238E27FC236}">
                <a16:creationId xmlns:a16="http://schemas.microsoft.com/office/drawing/2014/main" id="{7A4C29F1-A050-4E57-ABCA-03C6E4DFDB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08556FEE-3F57-4858-94AD-74C9A77D0F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3487B1-2179-42E0-9590-795426834F65}" type="slidenum">
              <a:rPr lang="lt-LT" smtClean="0"/>
              <a:t>‹#›</a:t>
            </a:fld>
            <a:endParaRPr lang="lt-LT"/>
          </a:p>
        </p:txBody>
      </p:sp>
    </p:spTree>
    <p:extLst>
      <p:ext uri="{BB962C8B-B14F-4D97-AF65-F5344CB8AC3E}">
        <p14:creationId xmlns:p14="http://schemas.microsoft.com/office/powerpoint/2010/main" val="29544211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google.com/search?q=senoviniai+velyk%C5%B3+atvirukai&amp;sxsrf=ALeKk019I0wLvM_-pYimTfFFqSbQz4a5og:1617087412112&amp;tbm=isch&amp;source=iu&amp;ictx=1&amp;fir=H1SbX3b-1lklrM%252CyXT8Q8gmdBSIBM%252C_&amp;vet=1&amp;usg=AI4_-kT6gfI1mlFqVxTNwKn5JtBum" TargetMode="External"/><Relationship Id="rId2" Type="http://schemas.openxmlformats.org/officeDocument/2006/relationships/hyperlink" Target="https://www.svietimotaryba.org/wp-content/uploads/2017/08/velykos.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Pavadinimas 1">
            <a:extLst>
              <a:ext uri="{FF2B5EF4-FFF2-40B4-BE49-F238E27FC236}">
                <a16:creationId xmlns:a16="http://schemas.microsoft.com/office/drawing/2014/main" id="{FF64483D-5952-4443-8ED9-AAD4117712E9}"/>
              </a:ext>
            </a:extLst>
          </p:cNvPr>
          <p:cNvSpPr>
            <a:spLocks noGrp="1"/>
          </p:cNvSpPr>
          <p:nvPr>
            <p:ph type="ctrTitle"/>
          </p:nvPr>
        </p:nvSpPr>
        <p:spPr>
          <a:xfrm>
            <a:off x="6432045" y="2728276"/>
            <a:ext cx="4805996" cy="1401448"/>
          </a:xfrm>
        </p:spPr>
        <p:txBody>
          <a:bodyPr anchor="t">
            <a:normAutofit/>
          </a:bodyPr>
          <a:lstStyle/>
          <a:p>
            <a:pPr algn="l"/>
            <a:r>
              <a:rPr lang="lt-LT" sz="3400" b="1" i="1" dirty="0">
                <a:solidFill>
                  <a:schemeClr val="accent1"/>
                </a:solidFill>
                <a:latin typeface="Times New Roman" panose="02020603050405020304" pitchFamily="18" charset="0"/>
                <a:cs typeface="Times New Roman" panose="02020603050405020304" pitchFamily="18" charset="0"/>
              </a:rPr>
              <a:t>Šv. Velykos – džiaugsmo ir šviesos pergalė...</a:t>
            </a:r>
          </a:p>
        </p:txBody>
      </p:sp>
      <p:sp>
        <p:nvSpPr>
          <p:cNvPr id="75"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Velykų džiaugsmas">
            <a:extLst>
              <a:ext uri="{FF2B5EF4-FFF2-40B4-BE49-F238E27FC236}">
                <a16:creationId xmlns:a16="http://schemas.microsoft.com/office/drawing/2014/main" id="{B8128693-D04F-426D-8A98-53B6A3FA340B}"/>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8407" r="223" b="-1"/>
          <a:stretch/>
        </p:blipFill>
        <p:spPr bwMode="auto">
          <a:xfrm>
            <a:off x="1" y="770037"/>
            <a:ext cx="5298683" cy="6097438"/>
          </a:xfrm>
          <a:custGeom>
            <a:avLst/>
            <a:gdLst/>
            <a:ahLst/>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7" name="Pavadinimas 1">
            <a:extLst>
              <a:ext uri="{FF2B5EF4-FFF2-40B4-BE49-F238E27FC236}">
                <a16:creationId xmlns:a16="http://schemas.microsoft.com/office/drawing/2014/main" id="{1FE95888-DD70-40ED-A91C-7B90BA62FB9E}"/>
              </a:ext>
            </a:extLst>
          </p:cNvPr>
          <p:cNvSpPr txBox="1">
            <a:spLocks/>
          </p:cNvSpPr>
          <p:nvPr/>
        </p:nvSpPr>
        <p:spPr>
          <a:xfrm>
            <a:off x="7217403" y="3950013"/>
            <a:ext cx="3221374" cy="359422"/>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lt-LT" sz="1200" b="1" i="1" dirty="0">
                <a:solidFill>
                  <a:schemeClr val="accent1">
                    <a:lumMod val="75000"/>
                  </a:schemeClr>
                </a:solidFill>
                <a:latin typeface="Times New Roman" panose="02020603050405020304" pitchFamily="18" charset="0"/>
                <a:cs typeface="Times New Roman" panose="02020603050405020304" pitchFamily="18" charset="0"/>
              </a:rPr>
              <a:t> (senovinių atvirukų ekspozicija)</a:t>
            </a:r>
          </a:p>
        </p:txBody>
      </p:sp>
    </p:spTree>
    <p:extLst>
      <p:ext uri="{BB962C8B-B14F-4D97-AF65-F5344CB8AC3E}">
        <p14:creationId xmlns:p14="http://schemas.microsoft.com/office/powerpoint/2010/main" val="2315270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7"/>
                                        </p:tgtEl>
                                        <p:attrNameLst>
                                          <p:attrName>style.visibility</p:attrName>
                                        </p:attrNameLst>
                                      </p:cBhvr>
                                      <p:to>
                                        <p:strVal val="visible"/>
                                      </p:to>
                                    </p:set>
                                    <p:animEffect transition="in" filter="fade">
                                      <p:cBhvr>
                                        <p:cTn id="10"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Virtualioje parodoje – velykiniai atvirukai iš prof. L. Mažylio asmeninės  kolekcijos | Diena.lt">
            <a:extLst>
              <a:ext uri="{FF2B5EF4-FFF2-40B4-BE49-F238E27FC236}">
                <a16:creationId xmlns:a16="http://schemas.microsoft.com/office/drawing/2014/main" id="{8DF031AD-EFF3-45FC-B287-1A9FE52C6D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91" t="24652" r="1" b="31296"/>
          <a:stretch/>
        </p:blipFill>
        <p:spPr bwMode="auto">
          <a:xfrm>
            <a:off x="20" y="10"/>
            <a:ext cx="8668492" cy="6857990"/>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9" name="Rectangle 7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urinio vietos rezervavimo ženklas 2">
            <a:extLst>
              <a:ext uri="{FF2B5EF4-FFF2-40B4-BE49-F238E27FC236}">
                <a16:creationId xmlns:a16="http://schemas.microsoft.com/office/drawing/2014/main" id="{47B9BA81-F7D9-4FCD-AAD5-5559F82078F8}"/>
              </a:ext>
            </a:extLst>
          </p:cNvPr>
          <p:cNvSpPr>
            <a:spLocks noGrp="1"/>
          </p:cNvSpPr>
          <p:nvPr>
            <p:ph idx="1"/>
          </p:nvPr>
        </p:nvSpPr>
        <p:spPr>
          <a:xfrm>
            <a:off x="8232800" y="2634164"/>
            <a:ext cx="3438906" cy="3207258"/>
          </a:xfrm>
        </p:spPr>
        <p:txBody>
          <a:bodyPr anchor="t">
            <a:normAutofit fontScale="92500" lnSpcReduction="10000"/>
          </a:bodyPr>
          <a:lstStyle/>
          <a:p>
            <a:pPr marL="0" indent="0" algn="just">
              <a:buNone/>
            </a:pPr>
            <a:r>
              <a:rPr lang="lt-LT" sz="1300" dirty="0">
                <a:latin typeface="Times New Roman" panose="02020603050405020304" pitchFamily="18" charset="0"/>
                <a:cs typeface="Times New Roman" panose="02020603050405020304" pitchFamily="18" charset="0"/>
              </a:rPr>
              <a:t>	</a:t>
            </a:r>
            <a:r>
              <a:rPr lang="lt-LT" sz="1600" b="0" i="0" dirty="0">
                <a:effectLst/>
                <a:latin typeface="Times New Roman" panose="02020603050405020304" pitchFamily="18" charset="0"/>
                <a:cs typeface="Times New Roman" panose="02020603050405020304" pitchFamily="18" charset="0"/>
              </a:rPr>
              <a:t>Velykos visuomet švenčiamos sekmadienį, praėjus 40 dienų nuo Gavėnios.</a:t>
            </a:r>
          </a:p>
          <a:p>
            <a:pPr marL="0" indent="0" algn="just">
              <a:buNone/>
            </a:pPr>
            <a:endParaRPr lang="lt-LT" sz="1600" b="0" i="0" dirty="0">
              <a:effectLst/>
              <a:latin typeface="Times New Roman" panose="02020603050405020304" pitchFamily="18" charset="0"/>
              <a:cs typeface="Times New Roman" panose="02020603050405020304" pitchFamily="18" charset="0"/>
            </a:endParaRPr>
          </a:p>
          <a:p>
            <a:pPr marL="0" indent="0" algn="just">
              <a:buNone/>
            </a:pPr>
            <a:r>
              <a:rPr lang="lt-LT" sz="1600" b="0" i="0" dirty="0">
                <a:effectLst/>
                <a:latin typeface="Times New Roman" panose="02020603050405020304" pitchFamily="18" charset="0"/>
                <a:cs typeface="Times New Roman" panose="02020603050405020304" pitchFamily="18" charset="0"/>
              </a:rPr>
              <a:t>	Velykų šventės pavadinimas kilo iš daugelyje slavų kalbų naudojamo žodžių junginio, kurio reikšmė – didžioji diena. </a:t>
            </a:r>
            <a:r>
              <a:rPr lang="lt-LT" sz="1600" dirty="0">
                <a:latin typeface="Times New Roman" panose="02020603050405020304" pitchFamily="18" charset="0"/>
                <a:cs typeface="Times New Roman" panose="02020603050405020304" pitchFamily="18" charset="0"/>
              </a:rPr>
              <a:t>Y</a:t>
            </a:r>
            <a:r>
              <a:rPr lang="lt-LT" sz="1600" b="0" i="0" dirty="0">
                <a:effectLst/>
                <a:latin typeface="Times New Roman" panose="02020603050405020304" pitchFamily="18" charset="0"/>
                <a:cs typeface="Times New Roman" panose="02020603050405020304" pitchFamily="18" charset="0"/>
              </a:rPr>
              <a:t>ra ir dar vienas teiginys, kad Velykų pavadinimas yra kilęs iš žodžio „vėlės“.</a:t>
            </a:r>
          </a:p>
          <a:p>
            <a:pPr marL="0" indent="0" algn="just">
              <a:buNone/>
            </a:pPr>
            <a:endParaRPr lang="lt-LT" sz="1600" b="0" i="0" dirty="0">
              <a:effectLst/>
              <a:latin typeface="Times New Roman" panose="02020603050405020304" pitchFamily="18" charset="0"/>
              <a:cs typeface="Times New Roman" panose="02020603050405020304" pitchFamily="18" charset="0"/>
            </a:endParaRPr>
          </a:p>
          <a:p>
            <a:pPr marL="0" indent="0" algn="just">
              <a:buNone/>
            </a:pPr>
            <a:r>
              <a:rPr lang="lt-LT" sz="1600" b="0" i="0" dirty="0">
                <a:effectLst/>
                <a:latin typeface="Times New Roman" panose="02020603050405020304" pitchFamily="18" charset="0"/>
                <a:cs typeface="Times New Roman" panose="02020603050405020304" pitchFamily="18" charset="0"/>
              </a:rPr>
              <a:t>	Velykų gėle laikoma – baltoji lelija, kuri simbolizuoja prisikėlimą.</a:t>
            </a:r>
            <a:endParaRPr lang="lt-LT"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7067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DEE5C6BA-FE2A-4C38-8D88-E70C06E54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5" name="Picture 74">
            <a:extLst>
              <a:ext uri="{FF2B5EF4-FFF2-40B4-BE49-F238E27FC236}">
                <a16:creationId xmlns:a16="http://schemas.microsoft.com/office/drawing/2014/main" id="{53E66F28-0926-4CFB-BDAB-646CAB184C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7" name="Freeform 60">
            <a:extLst>
              <a:ext uri="{FF2B5EF4-FFF2-40B4-BE49-F238E27FC236}">
                <a16:creationId xmlns:a16="http://schemas.microsoft.com/office/drawing/2014/main" id="{DE9FA85F-F0FB-4952-A05F-04CC67B18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20409" y="1"/>
            <a:ext cx="3960192" cy="2251543"/>
          </a:xfrm>
          <a:custGeom>
            <a:avLst/>
            <a:gdLst>
              <a:gd name="connsiteX0" fmla="*/ 20753 w 3960192"/>
              <a:gd name="connsiteY0" fmla="*/ 0 h 2251543"/>
              <a:gd name="connsiteX1" fmla="*/ 3939439 w 3960192"/>
              <a:gd name="connsiteY1" fmla="*/ 0 h 2251543"/>
              <a:gd name="connsiteX2" fmla="*/ 3949969 w 3960192"/>
              <a:gd name="connsiteY2" fmla="*/ 68994 h 2251543"/>
              <a:gd name="connsiteX3" fmla="*/ 3960192 w 3960192"/>
              <a:gd name="connsiteY3" fmla="*/ 271447 h 2251543"/>
              <a:gd name="connsiteX4" fmla="*/ 1980096 w 3960192"/>
              <a:gd name="connsiteY4" fmla="*/ 2251543 h 2251543"/>
              <a:gd name="connsiteX5" fmla="*/ 0 w 3960192"/>
              <a:gd name="connsiteY5" fmla="*/ 271447 h 2251543"/>
              <a:gd name="connsiteX6" fmla="*/ 10223 w 3960192"/>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251543">
                <a:moveTo>
                  <a:pt x="20753" y="0"/>
                </a:moveTo>
                <a:lnTo>
                  <a:pt x="3939439" y="0"/>
                </a:lnTo>
                <a:lnTo>
                  <a:pt x="3949969" y="68994"/>
                </a:lnTo>
                <a:cubicBezTo>
                  <a:pt x="3956729" y="135559"/>
                  <a:pt x="3960192" y="203099"/>
                  <a:pt x="3960192" y="271447"/>
                </a:cubicBezTo>
                <a:cubicBezTo>
                  <a:pt x="3960192" y="1365024"/>
                  <a:pt x="3073673" y="2251543"/>
                  <a:pt x="1980096" y="2251543"/>
                </a:cubicBezTo>
                <a:cubicBezTo>
                  <a:pt x="886519" y="2251543"/>
                  <a:pt x="0" y="1365024"/>
                  <a:pt x="0" y="271447"/>
                </a:cubicBezTo>
                <a:cubicBezTo>
                  <a:pt x="0" y="203099"/>
                  <a:pt x="3463" y="135559"/>
                  <a:pt x="10223"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6" name="Picture 4" descr="Antikvarinių atvirukų pardavimas: sveikinimo atvirukai, meno kūriniai,  miestai ir kt.">
            <a:extLst>
              <a:ext uri="{FF2B5EF4-FFF2-40B4-BE49-F238E27FC236}">
                <a16:creationId xmlns:a16="http://schemas.microsoft.com/office/drawing/2014/main" id="{7D6A62EA-E102-4DC8-8B24-8AC5B17C73B0}"/>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t="10494" r="-3" b="-3"/>
          <a:stretch/>
        </p:blipFill>
        <p:spPr bwMode="auto">
          <a:xfrm>
            <a:off x="1860024" y="1"/>
            <a:ext cx="3674754" cy="2106932"/>
          </a:xfrm>
          <a:custGeom>
            <a:avLst/>
            <a:gdLst/>
            <a:ahLst/>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79" name="Freeform 68">
            <a:extLst>
              <a:ext uri="{FF2B5EF4-FFF2-40B4-BE49-F238E27FC236}">
                <a16:creationId xmlns:a16="http://schemas.microsoft.com/office/drawing/2014/main" id="{FEBD362A-CC27-47D9-8FC3-A5E91BA0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2701"/>
            <a:ext cx="4956705" cy="3945299"/>
          </a:xfrm>
          <a:custGeom>
            <a:avLst/>
            <a:gdLst>
              <a:gd name="connsiteX0" fmla="*/ 2718646 w 4956705"/>
              <a:gd name="connsiteY0" fmla="*/ 0 h 3945299"/>
              <a:gd name="connsiteX1" fmla="*/ 4816486 w 4956705"/>
              <a:gd name="connsiteY1" fmla="*/ 989335 h 3945299"/>
              <a:gd name="connsiteX2" fmla="*/ 4956705 w 4956705"/>
              <a:gd name="connsiteY2" fmla="*/ 1176848 h 3945299"/>
              <a:gd name="connsiteX3" fmla="*/ 4956705 w 4956705"/>
              <a:gd name="connsiteY3" fmla="*/ 3945299 h 3945299"/>
              <a:gd name="connsiteX4" fmla="*/ 294783 w 4956705"/>
              <a:gd name="connsiteY4" fmla="*/ 3945299 h 3945299"/>
              <a:gd name="connsiteX5" fmla="*/ 213645 w 4956705"/>
              <a:gd name="connsiteY5" fmla="*/ 3776866 h 3945299"/>
              <a:gd name="connsiteX6" fmla="*/ 0 w 4956705"/>
              <a:gd name="connsiteY6" fmla="*/ 2718646 h 3945299"/>
              <a:gd name="connsiteX7" fmla="*/ 2718646 w 4956705"/>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6705" h="3945299">
                <a:moveTo>
                  <a:pt x="2718646" y="0"/>
                </a:moveTo>
                <a:cubicBezTo>
                  <a:pt x="3563221" y="0"/>
                  <a:pt x="4317846" y="385123"/>
                  <a:pt x="4816486" y="989335"/>
                </a:cubicBezTo>
                <a:lnTo>
                  <a:pt x="4956705" y="1176848"/>
                </a:lnTo>
                <a:lnTo>
                  <a:pt x="4956705" y="3945299"/>
                </a:lnTo>
                <a:lnTo>
                  <a:pt x="294783" y="3945299"/>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4" name="Picture 2" descr="Virtualioje parodoje – velykiniai atvirukai iš prof. L. Mažylio asmeninės  kolekcijos | Diena.lt">
            <a:extLst>
              <a:ext uri="{FF2B5EF4-FFF2-40B4-BE49-F238E27FC236}">
                <a16:creationId xmlns:a16="http://schemas.microsoft.com/office/drawing/2014/main" id="{5DD1C017-2BC2-40BD-8EA0-0237713EF6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183" r="2" b="22040"/>
          <a:stretch/>
        </p:blipFill>
        <p:spPr bwMode="auto">
          <a:xfrm>
            <a:off x="20" y="3076732"/>
            <a:ext cx="4792654" cy="3781268"/>
          </a:xfrm>
          <a:custGeom>
            <a:avLst/>
            <a:gdLst/>
            <a:ahLst/>
            <a:cxnLst/>
            <a:rect l="l" t="t" r="r" b="b"/>
            <a:pathLst>
              <a:path w="4792674" h="3781268">
                <a:moveTo>
                  <a:pt x="2238059" y="0"/>
                </a:moveTo>
                <a:cubicBezTo>
                  <a:pt x="3648934" y="0"/>
                  <a:pt x="4792674" y="1143740"/>
                  <a:pt x="4792674" y="2554615"/>
                </a:cubicBezTo>
                <a:cubicBezTo>
                  <a:pt x="4792674" y="2995514"/>
                  <a:pt x="4680980" y="3410325"/>
                  <a:pt x="4484346" y="3772297"/>
                </a:cubicBezTo>
                <a:lnTo>
                  <a:pt x="4478895" y="3781268"/>
                </a:lnTo>
                <a:lnTo>
                  <a:pt x="0" y="3781268"/>
                </a:lnTo>
                <a:lnTo>
                  <a:pt x="0" y="1323391"/>
                </a:lnTo>
                <a:lnTo>
                  <a:pt x="119732" y="1126306"/>
                </a:lnTo>
                <a:cubicBezTo>
                  <a:pt x="578815" y="446774"/>
                  <a:pt x="1356262" y="0"/>
                  <a:pt x="2238059" y="0"/>
                </a:cubicBezTo>
                <a:close/>
              </a:path>
            </a:pathLst>
          </a:custGeom>
          <a:noFill/>
          <a:extLst>
            <a:ext uri="{909E8E84-426E-40DD-AFC4-6F175D3DCCD1}">
              <a14:hiddenFill xmlns:a14="http://schemas.microsoft.com/office/drawing/2010/main">
                <a:solidFill>
                  <a:srgbClr val="FFFFFF"/>
                </a:solidFill>
              </a14:hiddenFill>
            </a:ext>
          </a:extLst>
        </p:spPr>
      </p:pic>
      <p:sp>
        <p:nvSpPr>
          <p:cNvPr id="3" name="Turinio vietos rezervavimo ženklas 2">
            <a:extLst>
              <a:ext uri="{FF2B5EF4-FFF2-40B4-BE49-F238E27FC236}">
                <a16:creationId xmlns:a16="http://schemas.microsoft.com/office/drawing/2014/main" id="{4F35ABF2-4C1C-43F0-A7E3-C5FC9BC27B01}"/>
              </a:ext>
            </a:extLst>
          </p:cNvPr>
          <p:cNvSpPr>
            <a:spLocks noGrp="1"/>
          </p:cNvSpPr>
          <p:nvPr>
            <p:ph idx="1"/>
          </p:nvPr>
        </p:nvSpPr>
        <p:spPr>
          <a:xfrm>
            <a:off x="5696764" y="1851231"/>
            <a:ext cx="5849922" cy="3639289"/>
          </a:xfrm>
        </p:spPr>
        <p:txBody>
          <a:bodyPr anchor="ctr">
            <a:normAutofit/>
          </a:bodyPr>
          <a:lstStyle/>
          <a:p>
            <a:pPr marL="0" indent="0" algn="just">
              <a:buNone/>
            </a:pPr>
            <a:r>
              <a:rPr lang="lt-LT" sz="2000" dirty="0">
                <a:solidFill>
                  <a:srgbClr val="000000"/>
                </a:solidFill>
                <a:latin typeface="Arial" panose="020B0604020202020204" pitchFamily="34" charset="0"/>
                <a:cs typeface="Times New Roman" panose="02020603050405020304" pitchFamily="18" charset="0"/>
              </a:rPr>
              <a:t>	</a:t>
            </a:r>
            <a:r>
              <a:rPr lang="lt-LT" sz="1600" b="0" i="0" dirty="0">
                <a:solidFill>
                  <a:srgbClr val="000000"/>
                </a:solidFill>
                <a:effectLst/>
                <a:latin typeface="Times New Roman" panose="02020603050405020304" pitchFamily="18" charset="0"/>
                <a:cs typeface="Times New Roman" panose="02020603050405020304" pitchFamily="18" charset="0"/>
              </a:rPr>
              <a:t>Viduramžiais kiaušinius daužyti buvo įprasta ne prie Velykų stalo, o bažnyčioje. Tais laikais kunigas pirmasis savo margučiu pabandydavo sudaužyti vieno iš choristų margutį, laimėtojas kovojo su sekančiu choristu ir t.t. Galiausiai laimėdavo tas, kurio kiaušinis išmušus 12 valandai būdavo sveikas.</a:t>
            </a:r>
            <a:endParaRPr lang="lt-LT" sz="1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0101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Velykiniai atvirukai iš Mažeikių muziejaus fondų - YouTube">
            <a:extLst>
              <a:ext uri="{FF2B5EF4-FFF2-40B4-BE49-F238E27FC236}">
                <a16:creationId xmlns:a16="http://schemas.microsoft.com/office/drawing/2014/main" id="{4E04B835-4B9E-464F-8558-B433DC2504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065" t="240" r="2005" b="-1"/>
          <a:stretch/>
        </p:blipFill>
        <p:spPr bwMode="auto">
          <a:xfrm>
            <a:off x="20" y="10"/>
            <a:ext cx="866849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DAB8A4C-04CA-4DAC-A81B-D1BBF46606A2}"/>
              </a:ext>
            </a:extLst>
          </p:cNvPr>
          <p:cNvSpPr txBox="1"/>
          <p:nvPr/>
        </p:nvSpPr>
        <p:spPr>
          <a:xfrm>
            <a:off x="7793373" y="2718054"/>
            <a:ext cx="4016004" cy="3207258"/>
          </a:xfrm>
          <a:prstGeom prst="rect">
            <a:avLst/>
          </a:prstGeom>
        </p:spPr>
        <p:txBody>
          <a:bodyPr vert="horz" lIns="91440" tIns="45720" rIns="91440" bIns="45720" rtlCol="0" anchor="t">
            <a:normAutofit/>
          </a:bodyPr>
          <a:lstStyle/>
          <a:p>
            <a:pPr algn="just">
              <a:lnSpc>
                <a:spcPct val="90000"/>
              </a:lnSpc>
              <a:spcAft>
                <a:spcPts val="600"/>
              </a:spcAft>
            </a:pPr>
            <a:r>
              <a:rPr lang="lt-LT" sz="2000" b="0" i="0" dirty="0">
                <a:effectLst/>
              </a:rPr>
              <a:t>	</a:t>
            </a:r>
            <a:r>
              <a:rPr lang="en-US" sz="1600" b="0" i="0" dirty="0" err="1">
                <a:effectLst/>
                <a:latin typeface="Times New Roman" panose="02020603050405020304" pitchFamily="18" charset="0"/>
                <a:cs typeface="Times New Roman" panose="02020603050405020304" pitchFamily="18" charset="0"/>
              </a:rPr>
              <a:t>Margutis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niekuo</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nesusijęs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su</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krikščionybe</a:t>
            </a:r>
            <a:r>
              <a:rPr lang="en-US" sz="1600" b="0" i="0" dirty="0">
                <a:effectLst/>
                <a:latin typeface="Times New Roman" panose="02020603050405020304" pitchFamily="18" charset="0"/>
                <a:cs typeface="Times New Roman" panose="02020603050405020304" pitchFamily="18" charset="0"/>
              </a:rPr>
              <a:t>, tai </a:t>
            </a:r>
            <a:r>
              <a:rPr lang="en-US" sz="1600" b="0" i="0" dirty="0" err="1">
                <a:effectLst/>
                <a:latin typeface="Times New Roman" panose="02020603050405020304" pitchFamily="18" charset="0"/>
                <a:cs typeface="Times New Roman" panose="02020603050405020304" pitchFamily="18" charset="0"/>
              </a:rPr>
              <a:t>iš</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pagonybės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laikų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išlikusi</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tradicija</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Kiaušinis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simbolizuoja</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pradžių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pradžią</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todėl</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ir</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velykinis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margutis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yra</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naujos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gyvybės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atsiradimo</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atsinaujinimo</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atgimimo</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simbolis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Kartu</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su</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prisikėlusiu</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Kristumi</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ir</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mes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prisikeliame</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naujam</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gyvenimui</a:t>
            </a:r>
            <a:r>
              <a:rPr lang="en-US" sz="1600" b="0" i="0" dirty="0">
                <a:effectLst/>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1548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30" name="Picture 10" descr="Velykiniai atvirukai">
            <a:extLst>
              <a:ext uri="{FF2B5EF4-FFF2-40B4-BE49-F238E27FC236}">
                <a16:creationId xmlns:a16="http://schemas.microsoft.com/office/drawing/2014/main" id="{942E95C7-4A1E-42EE-B66B-EDE5E3A29EDF}"/>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40786" r="2" b="7941"/>
          <a:stretch/>
        </p:blipFill>
        <p:spPr bwMode="auto">
          <a:xfrm>
            <a:off x="3125968" y="2527222"/>
            <a:ext cx="3316388" cy="3316386"/>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5128" name="Picture 8" descr="Velykiniai atvirukai">
            <a:extLst>
              <a:ext uri="{FF2B5EF4-FFF2-40B4-BE49-F238E27FC236}">
                <a16:creationId xmlns:a16="http://schemas.microsoft.com/office/drawing/2014/main" id="{8A6D40EC-D6C8-4DC9-A2E0-769CD913BF78}"/>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t="35709" r="2" b="21160"/>
          <a:stretch/>
        </p:blipFill>
        <p:spPr bwMode="auto">
          <a:xfrm>
            <a:off x="1" y="1"/>
            <a:ext cx="4443799" cy="3776782"/>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5124" name="Picture 4" descr="Velykiniai atvirukai velykos">
            <a:extLst>
              <a:ext uri="{FF2B5EF4-FFF2-40B4-BE49-F238E27FC236}">
                <a16:creationId xmlns:a16="http://schemas.microsoft.com/office/drawing/2014/main" id="{95888F0F-9242-43EF-A5A3-812E6F7C5165}"/>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t="28559" b="10515"/>
          <a:stretch/>
        </p:blipFill>
        <p:spPr bwMode="auto">
          <a:xfrm>
            <a:off x="20" y="3917273"/>
            <a:ext cx="344056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192" name="Picture 191">
            <a:extLst>
              <a:ext uri="{FF2B5EF4-FFF2-40B4-BE49-F238E27FC236}">
                <a16:creationId xmlns:a16="http://schemas.microsoft.com/office/drawing/2014/main" id="{DD257392-088E-4D55-B128-FFD59A895D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 name="Turinio vietos rezervavimo ženklas 2">
            <a:extLst>
              <a:ext uri="{FF2B5EF4-FFF2-40B4-BE49-F238E27FC236}">
                <a16:creationId xmlns:a16="http://schemas.microsoft.com/office/drawing/2014/main" id="{210EE128-1774-4C04-B23E-32B3357FD091}"/>
              </a:ext>
            </a:extLst>
          </p:cNvPr>
          <p:cNvSpPr>
            <a:spLocks noGrp="1"/>
          </p:cNvSpPr>
          <p:nvPr>
            <p:ph idx="1"/>
          </p:nvPr>
        </p:nvSpPr>
        <p:spPr>
          <a:xfrm>
            <a:off x="6691076" y="1888392"/>
            <a:ext cx="4333468" cy="3639289"/>
          </a:xfrm>
        </p:spPr>
        <p:txBody>
          <a:bodyPr anchor="ctr">
            <a:normAutofit/>
          </a:bodyPr>
          <a:lstStyle/>
          <a:p>
            <a:pPr marL="0" indent="0" algn="just">
              <a:buNone/>
            </a:pPr>
            <a:r>
              <a:rPr lang="lt-LT" sz="2000" dirty="0">
                <a:solidFill>
                  <a:srgbClr val="000000"/>
                </a:solidFill>
                <a:latin typeface="Arial" panose="020B0604020202020204" pitchFamily="34" charset="0"/>
                <a:cs typeface="Times New Roman" panose="02020603050405020304" pitchFamily="18" charset="0"/>
              </a:rPr>
              <a:t>	</a:t>
            </a:r>
            <a:r>
              <a:rPr lang="lt-LT" sz="1600" b="0" i="0" dirty="0">
                <a:solidFill>
                  <a:srgbClr val="000000"/>
                </a:solidFill>
                <a:effectLst/>
                <a:latin typeface="Times New Roman" panose="02020603050405020304" pitchFamily="18" charset="0"/>
                <a:cs typeface="Times New Roman" panose="02020603050405020304" pitchFamily="18" charset="0"/>
              </a:rPr>
              <a:t>Per Velykas neseniai mirusiems giminaičiams mūsų protėviai ant kapo dėdavo po porą kiaušinių, buvo tikima, kad atskridę palesti paukšteliai - mirusiuosius pralinksmins.</a:t>
            </a:r>
          </a:p>
          <a:p>
            <a:pPr marL="0" indent="0" algn="just">
              <a:buNone/>
            </a:pPr>
            <a:r>
              <a:rPr lang="lt-LT" sz="1600" b="0" i="0" dirty="0">
                <a:solidFill>
                  <a:srgbClr val="000000"/>
                </a:solidFill>
                <a:effectLst/>
                <a:latin typeface="Times New Roman" panose="02020603050405020304" pitchFamily="18" charset="0"/>
                <a:cs typeface="Times New Roman" panose="02020603050405020304" pitchFamily="18" charset="0"/>
              </a:rPr>
              <a:t> </a:t>
            </a:r>
          </a:p>
          <a:p>
            <a:pPr marL="0" indent="0" algn="just">
              <a:buNone/>
            </a:pPr>
            <a:r>
              <a:rPr lang="lt-LT" sz="1600" b="0" i="0" dirty="0">
                <a:solidFill>
                  <a:srgbClr val="000000"/>
                </a:solidFill>
                <a:effectLst/>
                <a:latin typeface="Times New Roman" panose="02020603050405020304" pitchFamily="18" charset="0"/>
                <a:cs typeface="Times New Roman" panose="02020603050405020304" pitchFamily="18" charset="0"/>
              </a:rPr>
              <a:t>	Teigiama, kad kiaulienos patiekalai ant Velykų stalo, tiesiog būtini, nes kiaulė nuo senų laikų laikoma sotumo, žemės ūkio darbų simboliu.</a:t>
            </a:r>
            <a:endParaRPr lang="lt-LT" sz="1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5473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Virtualioje parodoje – velykiniai atvirukai iš prof. L. Mažylio asmeninės  kolekcijos | Diena.lt">
            <a:extLst>
              <a:ext uri="{FF2B5EF4-FFF2-40B4-BE49-F238E27FC236}">
                <a16:creationId xmlns:a16="http://schemas.microsoft.com/office/drawing/2014/main" id="{B18EAE2E-492B-4F36-927E-A2A065F77D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91" r="13818"/>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9" name="Rectangle 7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urinio vietos rezervavimo ženklas 2">
            <a:extLst>
              <a:ext uri="{FF2B5EF4-FFF2-40B4-BE49-F238E27FC236}">
                <a16:creationId xmlns:a16="http://schemas.microsoft.com/office/drawing/2014/main" id="{6C55C2B1-878A-4EE7-B46C-C4A9835280B0}"/>
              </a:ext>
            </a:extLst>
          </p:cNvPr>
          <p:cNvSpPr>
            <a:spLocks noGrp="1"/>
          </p:cNvSpPr>
          <p:nvPr>
            <p:ph idx="1"/>
          </p:nvPr>
        </p:nvSpPr>
        <p:spPr>
          <a:xfrm>
            <a:off x="371094" y="2718054"/>
            <a:ext cx="3438906" cy="1867143"/>
          </a:xfrm>
        </p:spPr>
        <p:txBody>
          <a:bodyPr anchor="t">
            <a:normAutofit/>
          </a:bodyPr>
          <a:lstStyle/>
          <a:p>
            <a:pPr marL="0" indent="0" algn="just">
              <a:buNone/>
            </a:pPr>
            <a:r>
              <a:rPr lang="lt-LT" sz="1700" b="0" i="0" dirty="0">
                <a:effectLst/>
                <a:latin typeface="Times New Roman" panose="02020603050405020304" pitchFamily="18" charset="0"/>
                <a:cs typeface="Times New Roman" panose="02020603050405020304" pitchFamily="18" charset="0"/>
              </a:rPr>
              <a:t>	</a:t>
            </a:r>
            <a:r>
              <a:rPr lang="lt-LT" sz="1600" b="0" i="0" dirty="0">
                <a:effectLst/>
                <a:latin typeface="Times New Roman" panose="02020603050405020304" pitchFamily="18" charset="0"/>
                <a:cs typeface="Times New Roman" panose="02020603050405020304" pitchFamily="18" charset="0"/>
              </a:rPr>
              <a:t>Garbingiausioje velykinio stalo vietoje būdavo dedamas ne kas kita kaip pyragas, vadinamas - </a:t>
            </a:r>
            <a:r>
              <a:rPr lang="lt-LT" sz="1600" i="0" dirty="0">
                <a:effectLst/>
                <a:latin typeface="Times New Roman" panose="02020603050405020304" pitchFamily="18" charset="0"/>
                <a:cs typeface="Times New Roman" panose="02020603050405020304" pitchFamily="18" charset="0"/>
              </a:rPr>
              <a:t>Velykų boba, </a:t>
            </a:r>
            <a:r>
              <a:rPr lang="lt-LT" sz="1600" b="0" i="0" dirty="0">
                <a:effectLst/>
                <a:latin typeface="Times New Roman" panose="02020603050405020304" pitchFamily="18" charset="0"/>
                <a:cs typeface="Times New Roman" panose="02020603050405020304" pitchFamily="18" charset="0"/>
              </a:rPr>
              <a:t>kuris būdavo kepamas specialioje formoje ar moliniame inde, kuris paprastai išimant pyragą būdavo sudaužomas.</a:t>
            </a:r>
            <a:endParaRPr lang="lt-LT"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4948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Virtualioje parodoje – velykiniai atvirukai iš prof. L. Mažylio asmeninės  kolekcijos | kl.lt">
            <a:extLst>
              <a:ext uri="{FF2B5EF4-FFF2-40B4-BE49-F238E27FC236}">
                <a16:creationId xmlns:a16="http://schemas.microsoft.com/office/drawing/2014/main" id="{D9C0A27A-AC5C-4BCA-B6AF-BEB42CFC1B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91" t="28062" r="-1" b="25908"/>
          <a:stretch/>
        </p:blipFill>
        <p:spPr bwMode="auto">
          <a:xfrm>
            <a:off x="55417" y="10"/>
            <a:ext cx="866849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7C153B8D-2BA5-4EB7-81CD-9AD0A0F48879}"/>
              </a:ext>
            </a:extLst>
          </p:cNvPr>
          <p:cNvSpPr txBox="1"/>
          <p:nvPr/>
        </p:nvSpPr>
        <p:spPr>
          <a:xfrm>
            <a:off x="8395842" y="2209912"/>
            <a:ext cx="3438144" cy="1124712"/>
          </a:xfrm>
          <a:prstGeom prst="rect">
            <a:avLst/>
          </a:prstGeom>
        </p:spPr>
        <p:txBody>
          <a:bodyPr vert="horz" lIns="91440" tIns="45720" rIns="91440" bIns="45720" rtlCol="0" anchor="b">
            <a:normAutofit/>
          </a:bodyPr>
          <a:lstStyle/>
          <a:p>
            <a:pPr marL="0" indent="0">
              <a:lnSpc>
                <a:spcPct val="90000"/>
              </a:lnSpc>
              <a:spcBef>
                <a:spcPct val="0"/>
              </a:spcBef>
              <a:spcAft>
                <a:spcPts val="600"/>
              </a:spcAft>
            </a:pPr>
            <a:r>
              <a:rPr lang="en-US" b="0" i="0" dirty="0">
                <a:effectLst/>
                <a:latin typeface="+mj-lt"/>
                <a:ea typeface="+mj-ea"/>
                <a:cs typeface="+mj-cs"/>
              </a:rPr>
              <a:t> 	</a:t>
            </a:r>
            <a:r>
              <a:rPr lang="en-US" sz="1600" b="0" i="0" dirty="0" err="1">
                <a:effectLst/>
                <a:latin typeface="Times New Roman" panose="02020603050405020304" pitchFamily="18" charset="0"/>
                <a:ea typeface="+mj-ea"/>
                <a:cs typeface="Times New Roman" panose="02020603050405020304" pitchFamily="18" charset="0"/>
              </a:rPr>
              <a:t>Margučių</a:t>
            </a:r>
            <a:r>
              <a:rPr lang="en-US" sz="1600" b="0" i="0" dirty="0">
                <a:effectLst/>
                <a:latin typeface="Times New Roman" panose="02020603050405020304" pitchFamily="18" charset="0"/>
                <a:ea typeface="+mj-ea"/>
                <a:cs typeface="Times New Roman" panose="02020603050405020304" pitchFamily="18" charset="0"/>
              </a:rPr>
              <a:t> </a:t>
            </a:r>
            <a:r>
              <a:rPr lang="en-US" sz="1600" b="0" i="0" dirty="0" err="1">
                <a:effectLst/>
                <a:latin typeface="Times New Roman" panose="02020603050405020304" pitchFamily="18" charset="0"/>
                <a:ea typeface="+mj-ea"/>
                <a:cs typeface="Times New Roman" panose="02020603050405020304" pitchFamily="18" charset="0"/>
              </a:rPr>
              <a:t>ridenimas</a:t>
            </a:r>
            <a:r>
              <a:rPr lang="en-US" sz="1600" b="0" i="0" dirty="0">
                <a:effectLst/>
                <a:latin typeface="Times New Roman" panose="02020603050405020304" pitchFamily="18" charset="0"/>
                <a:ea typeface="+mj-ea"/>
                <a:cs typeface="Times New Roman" panose="02020603050405020304" pitchFamily="18" charset="0"/>
              </a:rPr>
              <a:t>– tai </a:t>
            </a:r>
            <a:r>
              <a:rPr lang="en-US" sz="1600" b="0" i="0" dirty="0" err="1">
                <a:effectLst/>
                <a:latin typeface="Times New Roman" panose="02020603050405020304" pitchFamily="18" charset="0"/>
                <a:ea typeface="+mj-ea"/>
                <a:cs typeface="Times New Roman" panose="02020603050405020304" pitchFamily="18" charset="0"/>
              </a:rPr>
              <a:t>simbolis</a:t>
            </a:r>
            <a:r>
              <a:rPr lang="en-US" sz="1600" b="0" i="0" dirty="0">
                <a:effectLst/>
                <a:latin typeface="Times New Roman" panose="02020603050405020304" pitchFamily="18" charset="0"/>
                <a:ea typeface="+mj-ea"/>
                <a:cs typeface="Times New Roman" panose="02020603050405020304" pitchFamily="18" charset="0"/>
              </a:rPr>
              <a:t>, </a:t>
            </a:r>
            <a:r>
              <a:rPr lang="en-US" sz="1600" b="0" i="0" dirty="0" err="1">
                <a:effectLst/>
                <a:latin typeface="Times New Roman" panose="02020603050405020304" pitchFamily="18" charset="0"/>
                <a:ea typeface="+mj-ea"/>
                <a:cs typeface="Times New Roman" panose="02020603050405020304" pitchFamily="18" charset="0"/>
              </a:rPr>
              <a:t>reiškiantis</a:t>
            </a:r>
            <a:r>
              <a:rPr lang="en-US" sz="1600" b="0" i="0" dirty="0">
                <a:effectLst/>
                <a:latin typeface="Times New Roman" panose="02020603050405020304" pitchFamily="18" charset="0"/>
                <a:ea typeface="+mj-ea"/>
                <a:cs typeface="Times New Roman" panose="02020603050405020304" pitchFamily="18" charset="0"/>
              </a:rPr>
              <a:t>, </a:t>
            </a:r>
            <a:r>
              <a:rPr lang="en-US" sz="1600" b="0" i="0" dirty="0" err="1">
                <a:effectLst/>
                <a:latin typeface="Times New Roman" panose="02020603050405020304" pitchFamily="18" charset="0"/>
                <a:ea typeface="+mj-ea"/>
                <a:cs typeface="Times New Roman" panose="02020603050405020304" pitchFamily="18" charset="0"/>
              </a:rPr>
              <a:t>kad</a:t>
            </a:r>
            <a:r>
              <a:rPr lang="en-US" sz="1600" b="0" i="0" dirty="0">
                <a:effectLst/>
                <a:latin typeface="Times New Roman" panose="02020603050405020304" pitchFamily="18" charset="0"/>
                <a:ea typeface="+mj-ea"/>
                <a:cs typeface="Times New Roman" panose="02020603050405020304" pitchFamily="18" charset="0"/>
              </a:rPr>
              <a:t> </a:t>
            </a:r>
            <a:r>
              <a:rPr lang="en-US" sz="1600" b="0" i="0" dirty="0" err="1">
                <a:effectLst/>
                <a:latin typeface="Times New Roman" panose="02020603050405020304" pitchFamily="18" charset="0"/>
                <a:ea typeface="+mj-ea"/>
                <a:cs typeface="Times New Roman" panose="02020603050405020304" pitchFamily="18" charset="0"/>
              </a:rPr>
              <a:t>akmuo</a:t>
            </a:r>
            <a:r>
              <a:rPr lang="en-US" sz="1600" b="0" i="0" dirty="0">
                <a:effectLst/>
                <a:latin typeface="Times New Roman" panose="02020603050405020304" pitchFamily="18" charset="0"/>
                <a:ea typeface="+mj-ea"/>
                <a:cs typeface="Times New Roman" panose="02020603050405020304" pitchFamily="18" charset="0"/>
              </a:rPr>
              <a:t> </a:t>
            </a:r>
            <a:r>
              <a:rPr lang="en-US" sz="1600" b="0" i="0" dirty="0" err="1">
                <a:effectLst/>
                <a:latin typeface="Times New Roman" panose="02020603050405020304" pitchFamily="18" charset="0"/>
                <a:ea typeface="+mj-ea"/>
                <a:cs typeface="Times New Roman" panose="02020603050405020304" pitchFamily="18" charset="0"/>
              </a:rPr>
              <a:t>nuo</a:t>
            </a:r>
            <a:r>
              <a:rPr lang="en-US" sz="1600" b="0" i="0" dirty="0">
                <a:effectLst/>
                <a:latin typeface="Times New Roman" panose="02020603050405020304" pitchFamily="18" charset="0"/>
                <a:ea typeface="+mj-ea"/>
                <a:cs typeface="Times New Roman" panose="02020603050405020304" pitchFamily="18" charset="0"/>
              </a:rPr>
              <a:t>  </a:t>
            </a:r>
            <a:r>
              <a:rPr lang="en-US" sz="1600" b="0" i="0" dirty="0" err="1">
                <a:effectLst/>
                <a:latin typeface="Times New Roman" panose="02020603050405020304" pitchFamily="18" charset="0"/>
                <a:ea typeface="+mj-ea"/>
                <a:cs typeface="Times New Roman" panose="02020603050405020304" pitchFamily="18" charset="0"/>
              </a:rPr>
              <a:t>Kristaus</a:t>
            </a:r>
            <a:r>
              <a:rPr lang="en-US" sz="1600" b="0" i="0" dirty="0">
                <a:effectLst/>
                <a:latin typeface="Times New Roman" panose="02020603050405020304" pitchFamily="18" charset="0"/>
                <a:ea typeface="+mj-ea"/>
                <a:cs typeface="Times New Roman" panose="02020603050405020304" pitchFamily="18" charset="0"/>
              </a:rPr>
              <a:t> </a:t>
            </a:r>
            <a:r>
              <a:rPr lang="en-US" sz="1600" b="0" i="0" dirty="0" err="1">
                <a:effectLst/>
                <a:latin typeface="Times New Roman" panose="02020603050405020304" pitchFamily="18" charset="0"/>
                <a:ea typeface="+mj-ea"/>
                <a:cs typeface="Times New Roman" panose="02020603050405020304" pitchFamily="18" charset="0"/>
              </a:rPr>
              <a:t>kapo</a:t>
            </a:r>
            <a:r>
              <a:rPr lang="en-US" sz="1600" b="0" i="0" dirty="0">
                <a:effectLst/>
                <a:latin typeface="Times New Roman" panose="02020603050405020304" pitchFamily="18" charset="0"/>
                <a:ea typeface="+mj-ea"/>
                <a:cs typeface="Times New Roman" panose="02020603050405020304" pitchFamily="18" charset="0"/>
              </a:rPr>
              <a:t> </a:t>
            </a:r>
            <a:r>
              <a:rPr lang="en-US" sz="1600" b="0" i="0" dirty="0" err="1">
                <a:effectLst/>
                <a:latin typeface="Times New Roman" panose="02020603050405020304" pitchFamily="18" charset="0"/>
                <a:ea typeface="+mj-ea"/>
                <a:cs typeface="Times New Roman" panose="02020603050405020304" pitchFamily="18" charset="0"/>
              </a:rPr>
              <a:t>buvo</a:t>
            </a:r>
            <a:r>
              <a:rPr lang="en-US" sz="1600" b="0" i="0" dirty="0">
                <a:effectLst/>
                <a:latin typeface="Times New Roman" panose="02020603050405020304" pitchFamily="18" charset="0"/>
                <a:ea typeface="+mj-ea"/>
                <a:cs typeface="Times New Roman" panose="02020603050405020304" pitchFamily="18" charset="0"/>
              </a:rPr>
              <a:t> </a:t>
            </a:r>
            <a:r>
              <a:rPr lang="en-US" sz="1600" b="0" i="0" dirty="0" err="1">
                <a:effectLst/>
                <a:latin typeface="Times New Roman" panose="02020603050405020304" pitchFamily="18" charset="0"/>
                <a:ea typeface="+mj-ea"/>
                <a:cs typeface="Times New Roman" panose="02020603050405020304" pitchFamily="18" charset="0"/>
              </a:rPr>
              <a:t>nuridentas</a:t>
            </a:r>
            <a:r>
              <a:rPr lang="en-US" sz="1600" b="0" i="0" dirty="0">
                <a:effectLst/>
                <a:latin typeface="Times New Roman" panose="02020603050405020304" pitchFamily="18" charset="0"/>
                <a:ea typeface="+mj-ea"/>
                <a:cs typeface="Times New Roman" panose="02020603050405020304" pitchFamily="18" charset="0"/>
              </a:rPr>
              <a:t>.</a:t>
            </a:r>
            <a:endParaRPr lang="en-US" sz="1600" dirty="0">
              <a:latin typeface="Times New Roman" panose="02020603050405020304" pitchFamily="18" charset="0"/>
              <a:ea typeface="+mj-ea"/>
              <a:cs typeface="Times New Roman" panose="02020603050405020304" pitchFamily="18" charset="0"/>
            </a:endParaRPr>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urinio vietos rezervavimo ženklas 2">
            <a:extLst>
              <a:ext uri="{FF2B5EF4-FFF2-40B4-BE49-F238E27FC236}">
                <a16:creationId xmlns:a16="http://schemas.microsoft.com/office/drawing/2014/main" id="{C721752B-272D-4934-A452-520278AFA7A6}"/>
              </a:ext>
            </a:extLst>
          </p:cNvPr>
          <p:cNvSpPr>
            <a:spLocks noGrp="1"/>
          </p:cNvSpPr>
          <p:nvPr>
            <p:ph idx="1"/>
          </p:nvPr>
        </p:nvSpPr>
        <p:spPr>
          <a:xfrm>
            <a:off x="8395842" y="3644011"/>
            <a:ext cx="3301236" cy="1522731"/>
          </a:xfrm>
        </p:spPr>
        <p:txBody>
          <a:bodyPr vert="horz" lIns="91440" tIns="45720" rIns="91440" bIns="45720" rtlCol="0" anchor="t">
            <a:normAutofit/>
          </a:bodyPr>
          <a:lstStyle/>
          <a:p>
            <a:pPr marL="0" indent="0">
              <a:buNone/>
            </a:pPr>
            <a:r>
              <a:rPr lang="en-US" sz="1700" dirty="0"/>
              <a:t>	</a:t>
            </a:r>
            <a:r>
              <a:rPr lang="en-US" sz="1600" b="0" i="0" dirty="0">
                <a:effectLst/>
                <a:latin typeface="Times New Roman" panose="02020603050405020304" pitchFamily="18" charset="0"/>
                <a:cs typeface="Times New Roman" panose="02020603050405020304" pitchFamily="18" charset="0"/>
              </a:rPr>
              <a:t>Kai </a:t>
            </a:r>
            <a:r>
              <a:rPr lang="en-US" sz="1600" b="0" i="0" dirty="0" err="1">
                <a:effectLst/>
                <a:latin typeface="Times New Roman" panose="02020603050405020304" pitchFamily="18" charset="0"/>
                <a:cs typeface="Times New Roman" panose="02020603050405020304" pitchFamily="18" charset="0"/>
              </a:rPr>
              <a:t>kurios</a:t>
            </a:r>
            <a:r>
              <a:rPr lang="en-US" sz="1600" b="0" i="0" dirty="0">
                <a:effectLst/>
                <a:latin typeface="Times New Roman" panose="02020603050405020304" pitchFamily="18" charset="0"/>
                <a:cs typeface="Times New Roman" panose="02020603050405020304" pitchFamily="18" charset="0"/>
              </a:rPr>
              <a:t> Europos </a:t>
            </a:r>
            <a:r>
              <a:rPr lang="en-US" sz="1600" b="0" i="0" dirty="0" err="1">
                <a:effectLst/>
                <a:latin typeface="Times New Roman" panose="02020603050405020304" pitchFamily="18" charset="0"/>
                <a:cs typeface="Times New Roman" panose="02020603050405020304" pitchFamily="18" charset="0"/>
              </a:rPr>
              <a:t>šalys</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egzistuoja</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paprotys</a:t>
            </a:r>
            <a:r>
              <a:rPr lang="en-US" sz="1600" b="0" i="0" dirty="0">
                <a:effectLst/>
                <a:latin typeface="Times New Roman" panose="02020603050405020304" pitchFamily="18" charset="0"/>
                <a:cs typeface="Times New Roman" panose="02020603050405020304" pitchFamily="18" charset="0"/>
              </a:rPr>
              <a:t> per </a:t>
            </a:r>
            <a:r>
              <a:rPr lang="en-US" sz="1600" b="0" i="0" dirty="0" err="1">
                <a:effectLst/>
                <a:latin typeface="Times New Roman" panose="02020603050405020304" pitchFamily="18" charset="0"/>
                <a:cs typeface="Times New Roman" panose="02020603050405020304" pitchFamily="18" charset="0"/>
              </a:rPr>
              <a:t>Velykas</a:t>
            </a:r>
            <a:r>
              <a:rPr lang="en-US" sz="1600" b="0" i="0" dirty="0">
                <a:effectLst/>
                <a:latin typeface="Times New Roman" panose="02020603050405020304" pitchFamily="18" charset="0"/>
                <a:cs typeface="Times New Roman" panose="02020603050405020304" pitchFamily="18" charset="0"/>
              </a:rPr>
              <a:t> - </a:t>
            </a:r>
            <a:r>
              <a:rPr lang="en-US" sz="1600" b="0" i="0" dirty="0" err="1">
                <a:effectLst/>
                <a:latin typeface="Times New Roman" panose="02020603050405020304" pitchFamily="18" charset="0"/>
                <a:cs typeface="Times New Roman" panose="02020603050405020304" pitchFamily="18" charset="0"/>
              </a:rPr>
              <a:t>išvakarėse</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yra</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paslepiami</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margučiai</a:t>
            </a:r>
            <a:r>
              <a:rPr lang="en-US" sz="1600" b="0" i="0" dirty="0">
                <a:effectLst/>
                <a:latin typeface="Times New Roman" panose="02020603050405020304" pitchFamily="18" charset="0"/>
                <a:cs typeface="Times New Roman" panose="02020603050405020304" pitchFamily="18" charset="0"/>
              </a:rPr>
              <a:t>, o </a:t>
            </a:r>
            <a:r>
              <a:rPr lang="en-US" sz="1600" b="0" i="0" dirty="0" err="1">
                <a:effectLst/>
                <a:latin typeface="Times New Roman" panose="02020603050405020304" pitchFamily="18" charset="0"/>
                <a:cs typeface="Times New Roman" panose="02020603050405020304" pitchFamily="18" charset="0"/>
              </a:rPr>
              <a:t>Velykų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rytą</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vaikai</a:t>
            </a:r>
            <a:r>
              <a:rPr lang="en-US" sz="1600" b="0" i="0" dirty="0">
                <a:effectLst/>
                <a:latin typeface="Times New Roman" panose="02020603050405020304" pitchFamily="18" charset="0"/>
                <a:cs typeface="Times New Roman" panose="02020603050405020304" pitchFamily="18" charset="0"/>
              </a:rPr>
              <a:t> eina </a:t>
            </a:r>
            <a:r>
              <a:rPr lang="en-US" sz="1600" b="0" i="0" dirty="0" err="1">
                <a:effectLst/>
                <a:latin typeface="Times New Roman" panose="02020603050405020304" pitchFamily="18" charset="0"/>
                <a:cs typeface="Times New Roman" panose="02020603050405020304" pitchFamily="18" charset="0"/>
              </a:rPr>
              <a:t>ieškoti</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išslapstytų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šokoladinių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margučių</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bei</a:t>
            </a:r>
            <a:r>
              <a:rPr lang="en-US" sz="1600" b="0" i="0" dirty="0">
                <a:effectLst/>
                <a:latin typeface="Times New Roman" panose="02020603050405020304" pitchFamily="18" charset="0"/>
                <a:cs typeface="Times New Roman" panose="02020603050405020304" pitchFamily="18" charset="0"/>
              </a:rPr>
              <a:t> </a:t>
            </a:r>
            <a:r>
              <a:rPr lang="en-US" sz="1600" b="0" i="0" dirty="0" err="1">
                <a:effectLst/>
                <a:latin typeface="Times New Roman" panose="02020603050405020304" pitchFamily="18" charset="0"/>
                <a:cs typeface="Times New Roman" panose="02020603050405020304" pitchFamily="18" charset="0"/>
              </a:rPr>
              <a:t>zuikučių</a:t>
            </a:r>
            <a:r>
              <a:rPr lang="en-US" sz="1600" b="0" i="0" dirty="0">
                <a:effectLst/>
                <a:latin typeface="Times New Roman" panose="02020603050405020304" pitchFamily="18" charset="0"/>
                <a:cs typeface="Times New Roman" panose="02020603050405020304" pitchFamily="18" charset="0"/>
              </a:rPr>
              <a:t>.</a:t>
            </a:r>
          </a:p>
          <a:p>
            <a:pPr marL="0"/>
            <a:endParaRPr lang="en-US" sz="1700" dirty="0"/>
          </a:p>
        </p:txBody>
      </p:sp>
    </p:spTree>
    <p:extLst>
      <p:ext uri="{BB962C8B-B14F-4D97-AF65-F5344CB8AC3E}">
        <p14:creationId xmlns:p14="http://schemas.microsoft.com/office/powerpoint/2010/main" val="3972485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20" name="Picture 4" descr="Kauno botanikos sodas Velykas pasitinka ypatingai | KaunoDiena.lt">
            <a:extLst>
              <a:ext uri="{FF2B5EF4-FFF2-40B4-BE49-F238E27FC236}">
                <a16:creationId xmlns:a16="http://schemas.microsoft.com/office/drawing/2014/main" id="{BC6B520B-6A69-4FED-B1AB-904F1426B974}"/>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r="1" b="33250"/>
          <a:stretch/>
        </p:blipFill>
        <p:spPr bwMode="auto">
          <a:xfrm>
            <a:off x="3125968" y="2527222"/>
            <a:ext cx="3316388" cy="3316386"/>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9218" name="Picture 2" descr="Atvirukai Su šv. velykomis :: Velykiniai atvirukai | Gyvenimo būdo žurnalas">
            <a:extLst>
              <a:ext uri="{FF2B5EF4-FFF2-40B4-BE49-F238E27FC236}">
                <a16:creationId xmlns:a16="http://schemas.microsoft.com/office/drawing/2014/main" id="{43B27EE5-C354-460A-939F-3A2312578C68}"/>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l="11113" r="13584"/>
          <a:stretch/>
        </p:blipFill>
        <p:spPr bwMode="auto">
          <a:xfrm>
            <a:off x="1" y="1"/>
            <a:ext cx="4443799" cy="3776782"/>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8" name="Picture 6" descr="Velykinis atvirukas">
            <a:extLst>
              <a:ext uri="{FF2B5EF4-FFF2-40B4-BE49-F238E27FC236}">
                <a16:creationId xmlns:a16="http://schemas.microsoft.com/office/drawing/2014/main" id="{DA75DD39-BC52-4256-9B17-067FFB474AE6}"/>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t="26476" r="3" b="19076"/>
          <a:stretch/>
        </p:blipFill>
        <p:spPr bwMode="auto">
          <a:xfrm>
            <a:off x="20" y="3917273"/>
            <a:ext cx="3440566" cy="2950205"/>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73" name="Picture 72">
            <a:extLst>
              <a:ext uri="{FF2B5EF4-FFF2-40B4-BE49-F238E27FC236}">
                <a16:creationId xmlns:a16="http://schemas.microsoft.com/office/drawing/2014/main" id="{DD257392-088E-4D55-B128-FFD59A895D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 name="Turinio vietos rezervavimo ženklas 2">
            <a:extLst>
              <a:ext uri="{FF2B5EF4-FFF2-40B4-BE49-F238E27FC236}">
                <a16:creationId xmlns:a16="http://schemas.microsoft.com/office/drawing/2014/main" id="{D3271F44-2382-4F19-9DB8-793BA1C0E7E3}"/>
              </a:ext>
            </a:extLst>
          </p:cNvPr>
          <p:cNvSpPr>
            <a:spLocks noGrp="1"/>
          </p:cNvSpPr>
          <p:nvPr>
            <p:ph idx="1"/>
          </p:nvPr>
        </p:nvSpPr>
        <p:spPr>
          <a:xfrm>
            <a:off x="6652773" y="1753086"/>
            <a:ext cx="4333468" cy="3639289"/>
          </a:xfrm>
        </p:spPr>
        <p:txBody>
          <a:bodyPr anchor="ctr">
            <a:normAutofit/>
          </a:bodyPr>
          <a:lstStyle/>
          <a:p>
            <a:pPr marL="0" indent="0" algn="just">
              <a:buNone/>
            </a:pPr>
            <a:r>
              <a:rPr lang="lt-LT" sz="2000" b="0" i="0" dirty="0">
                <a:solidFill>
                  <a:srgbClr val="000000"/>
                </a:solidFill>
                <a:effectLst/>
                <a:latin typeface="Times New Roman" panose="02020603050405020304" pitchFamily="18" charset="0"/>
                <a:cs typeface="Times New Roman" panose="02020603050405020304" pitchFamily="18" charset="0"/>
              </a:rPr>
              <a:t>	</a:t>
            </a:r>
            <a:r>
              <a:rPr lang="lt-LT" sz="1600" b="0" i="0" dirty="0">
                <a:solidFill>
                  <a:srgbClr val="000000"/>
                </a:solidFill>
                <a:effectLst/>
                <a:latin typeface="Times New Roman" panose="02020603050405020304" pitchFamily="18" charset="0"/>
                <a:cs typeface="Times New Roman" panose="02020603050405020304" pitchFamily="18" charset="0"/>
              </a:rPr>
              <a:t>Margučiai nuo neatmenamų laikų buvo laikomi ne tik vaisingumo simboliu, bet ir atgimimo bei gyvenimo simboliu.</a:t>
            </a:r>
            <a:br>
              <a:rPr lang="lt-LT" sz="1600" dirty="0">
                <a:solidFill>
                  <a:srgbClr val="000000"/>
                </a:solidFill>
                <a:latin typeface="Times New Roman" panose="02020603050405020304" pitchFamily="18" charset="0"/>
                <a:cs typeface="Times New Roman" panose="02020603050405020304" pitchFamily="18" charset="0"/>
              </a:rPr>
            </a:br>
            <a:br>
              <a:rPr lang="lt-LT" sz="1600" dirty="0">
                <a:solidFill>
                  <a:srgbClr val="000000"/>
                </a:solidFill>
                <a:latin typeface="Times New Roman" panose="02020603050405020304" pitchFamily="18" charset="0"/>
                <a:cs typeface="Times New Roman" panose="02020603050405020304" pitchFamily="18" charset="0"/>
              </a:rPr>
            </a:br>
            <a:r>
              <a:rPr lang="lt-LT" sz="1600" dirty="0">
                <a:solidFill>
                  <a:srgbClr val="000000"/>
                </a:solidFill>
                <a:latin typeface="Times New Roman" panose="02020603050405020304" pitchFamily="18" charset="0"/>
                <a:cs typeface="Times New Roman" panose="02020603050405020304" pitchFamily="18" charset="0"/>
              </a:rPr>
              <a:t>	</a:t>
            </a:r>
            <a:r>
              <a:rPr lang="lt-LT" sz="1600" b="0" i="0" dirty="0">
                <a:solidFill>
                  <a:srgbClr val="000000"/>
                </a:solidFill>
                <a:effectLst/>
                <a:latin typeface="Times New Roman" panose="02020603050405020304" pitchFamily="18" charset="0"/>
                <a:cs typeface="Times New Roman" panose="02020603050405020304" pitchFamily="18" charset="0"/>
              </a:rPr>
              <a:t>Mūsų protėviai Didįjį penktadienį nuo senovės vadindavo Vėlių </a:t>
            </a:r>
            <a:r>
              <a:rPr lang="lt-LT" sz="1600" b="0" i="0" dirty="0" err="1">
                <a:solidFill>
                  <a:srgbClr val="000000"/>
                </a:solidFill>
                <a:effectLst/>
                <a:latin typeface="Times New Roman" panose="02020603050405020304" pitchFamily="18" charset="0"/>
                <a:cs typeface="Times New Roman" panose="02020603050405020304" pitchFamily="18" charset="0"/>
              </a:rPr>
              <a:t>velykėlėmis</a:t>
            </a:r>
            <a:r>
              <a:rPr lang="lt-LT" sz="1600" b="0" i="0" dirty="0">
                <a:solidFill>
                  <a:srgbClr val="000000"/>
                </a:solidFill>
                <a:effectLst/>
                <a:latin typeface="Times New Roman" panose="02020603050405020304" pitchFamily="18" charset="0"/>
                <a:cs typeface="Times New Roman" panose="02020603050405020304" pitchFamily="18" charset="0"/>
              </a:rPr>
              <a:t>, arba Vėlių durelėmis, – tikėta, kad tą dieną jos išeinančios iš skaistyklos.</a:t>
            </a:r>
            <a:endParaRPr lang="lt-LT" sz="1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0903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Senoviniai atvirukai su naujaisiais ir velykom Vilnius - parduoda, keičia |  Mainyk.lt">
            <a:extLst>
              <a:ext uri="{FF2B5EF4-FFF2-40B4-BE49-F238E27FC236}">
                <a16:creationId xmlns:a16="http://schemas.microsoft.com/office/drawing/2014/main" id="{FD585D20-BF41-4A7C-BF5B-CEDA450815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7376" b="3288"/>
          <a:stretch/>
        </p:blipFill>
        <p:spPr bwMode="auto">
          <a:xfrm>
            <a:off x="0" y="0"/>
            <a:ext cx="866849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urinio vietos rezervavimo ženklas 2">
            <a:extLst>
              <a:ext uri="{FF2B5EF4-FFF2-40B4-BE49-F238E27FC236}">
                <a16:creationId xmlns:a16="http://schemas.microsoft.com/office/drawing/2014/main" id="{A529FBFD-764B-41F6-9861-27A334E12826}"/>
              </a:ext>
            </a:extLst>
          </p:cNvPr>
          <p:cNvSpPr>
            <a:spLocks noGrp="1"/>
          </p:cNvSpPr>
          <p:nvPr>
            <p:ph idx="1"/>
          </p:nvPr>
        </p:nvSpPr>
        <p:spPr>
          <a:xfrm>
            <a:off x="8232800" y="2692887"/>
            <a:ext cx="3438906" cy="3207258"/>
          </a:xfrm>
        </p:spPr>
        <p:txBody>
          <a:bodyPr anchor="t">
            <a:normAutofit/>
          </a:bodyPr>
          <a:lstStyle/>
          <a:p>
            <a:pPr marL="0" indent="0" algn="just">
              <a:buNone/>
            </a:pPr>
            <a:r>
              <a:rPr lang="lt-LT" sz="1600" b="0" i="0" dirty="0">
                <a:effectLst/>
                <a:latin typeface="Times New Roman" panose="02020603050405020304" pitchFamily="18" charset="0"/>
                <a:cs typeface="Times New Roman" panose="02020603050405020304" pitchFamily="18" charset="0"/>
              </a:rPr>
              <a:t>	Apie XIII amžių Lietuvoje margučiai buvo akmeniniai ir moliniai. Juos mūsų protėviai dėdavo po namo pamatais, kad apsaugotų trobesius nuo gaisro ir piktųjų dvasių.</a:t>
            </a:r>
          </a:p>
          <a:p>
            <a:pPr marL="0" indent="0" algn="just">
              <a:buNone/>
            </a:pPr>
            <a:endParaRPr lang="lt-LT" sz="1600" b="0" i="0" dirty="0">
              <a:effectLst/>
              <a:latin typeface="Times New Roman" panose="02020603050405020304" pitchFamily="18" charset="0"/>
              <a:cs typeface="Times New Roman" panose="02020603050405020304" pitchFamily="18" charset="0"/>
            </a:endParaRPr>
          </a:p>
          <a:p>
            <a:pPr marL="0" indent="0" algn="just">
              <a:buNone/>
            </a:pPr>
            <a:r>
              <a:rPr lang="lt-LT" sz="1600" b="0" i="0" dirty="0">
                <a:effectLst/>
                <a:latin typeface="Times New Roman" panose="02020603050405020304" pitchFamily="18" charset="0"/>
                <a:cs typeface="Times New Roman" panose="02020603050405020304" pitchFamily="18" charset="0"/>
              </a:rPr>
              <a:t>	Be kiaušinių, riebios mėsos ant Velykinio stalo senovėje būtinai turėjo būti ir saldumynų. Buvo tikima, kad metai bus geri, jei šeimininkai pavyko iškepti gardų pyragą.</a:t>
            </a:r>
            <a:endParaRPr lang="lt-LT"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9457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129F4FEF-3F4E-4042-8E6D-C24E201FB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70" name="Picture 6" descr="Atvirukas &quot;Linksmų šv. Velykų&quot; - Naftalinas.lt">
            <a:extLst>
              <a:ext uri="{FF2B5EF4-FFF2-40B4-BE49-F238E27FC236}">
                <a16:creationId xmlns:a16="http://schemas.microsoft.com/office/drawing/2014/main" id="{39783403-DB7B-47C9-8E13-0BAC8DB710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960" r="-2" b="25634"/>
          <a:stretch/>
        </p:blipFill>
        <p:spPr bwMode="auto">
          <a:xfrm>
            <a:off x="20" y="10"/>
            <a:ext cx="6105116" cy="4191736"/>
          </a:xfrm>
          <a:custGeom>
            <a:avLst/>
            <a:gdLst/>
            <a:ahLst/>
            <a:cxnLst/>
            <a:rect l="l" t="t" r="r" b="b"/>
            <a:pathLst>
              <a:path w="6105136" h="4191746">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007468" y="4190779"/>
                  <a:pt x="1790648" y="4201115"/>
                  <a:pt x="1535079" y="4190306"/>
                </a:cubicBez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a:noFill/>
          <a:extLst>
            <a:ext uri="{909E8E84-426E-40DD-AFC4-6F175D3DCCD1}">
              <a14:hiddenFill xmlns:a14="http://schemas.microsoft.com/office/drawing/2010/main">
                <a:solidFill>
                  <a:srgbClr val="FFFFFF"/>
                </a:solidFill>
              </a14:hiddenFill>
            </a:ext>
          </a:extLst>
        </p:spPr>
      </p:pic>
      <p:pic>
        <p:nvPicPr>
          <p:cNvPr id="11266" name="Picture 2" descr="Virtuali paroda „Velykiniai atvirukai“ | Kretingos muziejus">
            <a:extLst>
              <a:ext uri="{FF2B5EF4-FFF2-40B4-BE49-F238E27FC236}">
                <a16:creationId xmlns:a16="http://schemas.microsoft.com/office/drawing/2014/main" id="{BA374F24-6478-4FA2-BFAA-A33078B09A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116" r="-2" b="6229"/>
          <a:stretch/>
        </p:blipFill>
        <p:spPr bwMode="auto">
          <a:xfrm>
            <a:off x="462420" y="4304418"/>
            <a:ext cx="5414116" cy="2553582"/>
          </a:xfrm>
          <a:custGeom>
            <a:avLst/>
            <a:gdLst/>
            <a:ahLst/>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a:noFill/>
          <a:extLst>
            <a:ext uri="{909E8E84-426E-40DD-AFC4-6F175D3DCCD1}">
              <a14:hiddenFill xmlns:a14="http://schemas.microsoft.com/office/drawing/2010/main">
                <a:solidFill>
                  <a:srgbClr val="FFFFFF"/>
                </a:solidFill>
              </a14:hiddenFill>
            </a:ext>
          </a:extLst>
        </p:spPr>
      </p:pic>
      <p:sp>
        <p:nvSpPr>
          <p:cNvPr id="3" name="Turinio vietos rezervavimo ženklas 2">
            <a:extLst>
              <a:ext uri="{FF2B5EF4-FFF2-40B4-BE49-F238E27FC236}">
                <a16:creationId xmlns:a16="http://schemas.microsoft.com/office/drawing/2014/main" id="{98569594-E3F4-4F12-8B9A-A70060D99F2A}"/>
              </a:ext>
            </a:extLst>
          </p:cNvPr>
          <p:cNvSpPr>
            <a:spLocks noGrp="1"/>
          </p:cNvSpPr>
          <p:nvPr>
            <p:ph idx="1"/>
          </p:nvPr>
        </p:nvSpPr>
        <p:spPr>
          <a:xfrm>
            <a:off x="6248399" y="3124205"/>
            <a:ext cx="5105400" cy="3052757"/>
          </a:xfrm>
        </p:spPr>
        <p:txBody>
          <a:bodyPr>
            <a:normAutofit/>
          </a:bodyPr>
          <a:lstStyle/>
          <a:p>
            <a:pPr marL="0" indent="0" algn="just">
              <a:buNone/>
            </a:pPr>
            <a:r>
              <a:rPr lang="lt-LT" sz="2000" b="0" i="0" dirty="0">
                <a:effectLst/>
                <a:latin typeface="Times New Roman" panose="02020603050405020304" pitchFamily="18" charset="0"/>
                <a:cs typeface="Times New Roman" panose="02020603050405020304" pitchFamily="18" charset="0"/>
              </a:rPr>
              <a:t>	</a:t>
            </a:r>
            <a:r>
              <a:rPr lang="lt-LT" sz="1600" b="0" i="0" dirty="0">
                <a:effectLst/>
                <a:latin typeface="Times New Roman" panose="02020603050405020304" pitchFamily="18" charset="0"/>
                <a:cs typeface="Times New Roman" panose="02020603050405020304" pitchFamily="18" charset="0"/>
              </a:rPr>
              <a:t>Didžiausias pasaulyje šokoladinis kiaušinis – buvo 10,39 metrų aukščio ir 19,6 m pločio (per storiausią vietą) bei svėrė – 7200 kilogramų. Saldainis pagamintas ir rekordas buvo pasiektas Italijoje bei Gineso rekordų knygoje užregistruotas 2011-04-16 dieną.</a:t>
            </a:r>
          </a:p>
          <a:p>
            <a:pPr marL="0" indent="0">
              <a:buNone/>
            </a:pPr>
            <a:endParaRPr lang="lt-LT" sz="2000" dirty="0"/>
          </a:p>
        </p:txBody>
      </p:sp>
    </p:spTree>
    <p:extLst>
      <p:ext uri="{BB962C8B-B14F-4D97-AF65-F5344CB8AC3E}">
        <p14:creationId xmlns:p14="http://schemas.microsoft.com/office/powerpoint/2010/main" val="1470880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4C3A44BB-E01C-4AA8-B2C8-32FC346D2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96" name="Picture 8" descr="Antikvarinių atvirukų pardavimas: sveikinimo atvirukai, meno kūriniai,  miestai ir kt.">
            <a:extLst>
              <a:ext uri="{FF2B5EF4-FFF2-40B4-BE49-F238E27FC236}">
                <a16:creationId xmlns:a16="http://schemas.microsoft.com/office/drawing/2014/main" id="{77A00338-E120-4497-9A1A-9A048E6EAC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13" r="-2" b="1958"/>
          <a:stretch/>
        </p:blipFill>
        <p:spPr bwMode="auto">
          <a:xfrm>
            <a:off x="4406845" y="3"/>
            <a:ext cx="4101288" cy="3418797"/>
          </a:xfrm>
          <a:custGeom>
            <a:avLst/>
            <a:gdLst/>
            <a:ahLst/>
            <a:cxnLst/>
            <a:rect l="l" t="t" r="r" b="b"/>
            <a:pathLst>
              <a:path w="4101288" h="3418797">
                <a:moveTo>
                  <a:pt x="989912" y="0"/>
                </a:moveTo>
                <a:lnTo>
                  <a:pt x="3844502" y="0"/>
                </a:lnTo>
                <a:lnTo>
                  <a:pt x="3760850" y="25406"/>
                </a:lnTo>
                <a:cubicBezTo>
                  <a:pt x="3711615" y="43967"/>
                  <a:pt x="3663870" y="67007"/>
                  <a:pt x="3618425" y="98254"/>
                </a:cubicBezTo>
                <a:cubicBezTo>
                  <a:pt x="3626136" y="110145"/>
                  <a:pt x="3665355" y="144049"/>
                  <a:pt x="3649272" y="146579"/>
                </a:cubicBezTo>
                <a:cubicBezTo>
                  <a:pt x="3604102" y="153917"/>
                  <a:pt x="3564000" y="178711"/>
                  <a:pt x="3522797" y="199205"/>
                </a:cubicBezTo>
                <a:cubicBezTo>
                  <a:pt x="3504948" y="208060"/>
                  <a:pt x="3483356" y="219700"/>
                  <a:pt x="3491728" y="251325"/>
                </a:cubicBezTo>
                <a:cubicBezTo>
                  <a:pt x="3506932" y="260181"/>
                  <a:pt x="3518169" y="247783"/>
                  <a:pt x="3530727" y="246772"/>
                </a:cubicBezTo>
                <a:cubicBezTo>
                  <a:pt x="3543507" y="245761"/>
                  <a:pt x="3572153" y="252336"/>
                  <a:pt x="3564219" y="256638"/>
                </a:cubicBezTo>
                <a:cubicBezTo>
                  <a:pt x="3528083" y="276121"/>
                  <a:pt x="3593085" y="322928"/>
                  <a:pt x="3550339" y="322928"/>
                </a:cubicBezTo>
                <a:cubicBezTo>
                  <a:pt x="3478728" y="323181"/>
                  <a:pt x="3440609" y="406169"/>
                  <a:pt x="3371643" y="408447"/>
                </a:cubicBezTo>
                <a:cubicBezTo>
                  <a:pt x="3360627" y="408698"/>
                  <a:pt x="3355338" y="423373"/>
                  <a:pt x="3355558" y="436278"/>
                </a:cubicBezTo>
                <a:cubicBezTo>
                  <a:pt x="3355558" y="451712"/>
                  <a:pt x="3365694" y="454494"/>
                  <a:pt x="3376931" y="456013"/>
                </a:cubicBezTo>
                <a:cubicBezTo>
                  <a:pt x="3394118" y="458289"/>
                  <a:pt x="3411965" y="436278"/>
                  <a:pt x="3434660" y="466133"/>
                </a:cubicBezTo>
                <a:cubicBezTo>
                  <a:pt x="3393898" y="483590"/>
                  <a:pt x="3353135" y="501049"/>
                  <a:pt x="3353797" y="561013"/>
                </a:cubicBezTo>
                <a:cubicBezTo>
                  <a:pt x="3354015" y="577205"/>
                  <a:pt x="3337050" y="583277"/>
                  <a:pt x="3324270" y="587325"/>
                </a:cubicBezTo>
                <a:cubicBezTo>
                  <a:pt x="3303117" y="593904"/>
                  <a:pt x="3285272" y="605543"/>
                  <a:pt x="3273812" y="628061"/>
                </a:cubicBezTo>
                <a:cubicBezTo>
                  <a:pt x="3274033" y="632362"/>
                  <a:pt x="3274254" y="636917"/>
                  <a:pt x="3272930" y="640459"/>
                </a:cubicBezTo>
                <a:cubicBezTo>
                  <a:pt x="3276676" y="694855"/>
                  <a:pt x="3307523" y="693336"/>
                  <a:pt x="3341676" y="684230"/>
                </a:cubicBezTo>
                <a:cubicBezTo>
                  <a:pt x="3382439" y="673096"/>
                  <a:pt x="3422762" y="652855"/>
                  <a:pt x="3465728" y="672338"/>
                </a:cubicBezTo>
                <a:cubicBezTo>
                  <a:pt x="3405133" y="698397"/>
                  <a:pt x="3339253" y="700422"/>
                  <a:pt x="3282405" y="737615"/>
                </a:cubicBezTo>
                <a:cubicBezTo>
                  <a:pt x="3490406" y="744447"/>
                  <a:pt x="3674169" y="627048"/>
                  <a:pt x="3875781" y="582013"/>
                </a:cubicBezTo>
                <a:cubicBezTo>
                  <a:pt x="3868951" y="612120"/>
                  <a:pt x="3852646" y="618193"/>
                  <a:pt x="3837883" y="622747"/>
                </a:cubicBezTo>
                <a:cubicBezTo>
                  <a:pt x="3763408" y="645519"/>
                  <a:pt x="3698188" y="690809"/>
                  <a:pt x="3630322" y="730023"/>
                </a:cubicBezTo>
                <a:cubicBezTo>
                  <a:pt x="3602340" y="746216"/>
                  <a:pt x="3582066" y="762411"/>
                  <a:pt x="3571492" y="797327"/>
                </a:cubicBezTo>
                <a:cubicBezTo>
                  <a:pt x="3562015" y="828953"/>
                  <a:pt x="3543728" y="843628"/>
                  <a:pt x="3509797" y="834518"/>
                </a:cubicBezTo>
                <a:cubicBezTo>
                  <a:pt x="3482254" y="826927"/>
                  <a:pt x="3452068" y="830975"/>
                  <a:pt x="3423203" y="833760"/>
                </a:cubicBezTo>
                <a:cubicBezTo>
                  <a:pt x="3389931" y="836796"/>
                  <a:pt x="3352693" y="872470"/>
                  <a:pt x="3361728" y="890941"/>
                </a:cubicBezTo>
                <a:cubicBezTo>
                  <a:pt x="3377151" y="922314"/>
                  <a:pt x="3402931" y="906627"/>
                  <a:pt x="3425847" y="903084"/>
                </a:cubicBezTo>
                <a:cubicBezTo>
                  <a:pt x="3451848" y="898784"/>
                  <a:pt x="3500100" y="889927"/>
                  <a:pt x="3500982" y="893723"/>
                </a:cubicBezTo>
                <a:cubicBezTo>
                  <a:pt x="3517950" y="972410"/>
                  <a:pt x="3637374" y="903845"/>
                  <a:pt x="3663154" y="896758"/>
                </a:cubicBezTo>
                <a:cubicBezTo>
                  <a:pt x="3695322" y="887904"/>
                  <a:pt x="3725509" y="904097"/>
                  <a:pt x="3756136" y="907891"/>
                </a:cubicBezTo>
                <a:cubicBezTo>
                  <a:pt x="3783459" y="911433"/>
                  <a:pt x="3937918" y="922314"/>
                  <a:pt x="3969866" y="888915"/>
                </a:cubicBezTo>
                <a:cubicBezTo>
                  <a:pt x="3974273" y="914976"/>
                  <a:pt x="3965020" y="925602"/>
                  <a:pt x="3957306" y="937494"/>
                </a:cubicBezTo>
                <a:cubicBezTo>
                  <a:pt x="3946511" y="954445"/>
                  <a:pt x="3944747" y="966337"/>
                  <a:pt x="3965239" y="979747"/>
                </a:cubicBezTo>
                <a:cubicBezTo>
                  <a:pt x="4023630" y="1018206"/>
                  <a:pt x="4022747" y="1019470"/>
                  <a:pt x="3968324" y="1071591"/>
                </a:cubicBezTo>
                <a:cubicBezTo>
                  <a:pt x="3965678" y="1073867"/>
                  <a:pt x="3966782" y="1081459"/>
                  <a:pt x="3966341" y="1086519"/>
                </a:cubicBezTo>
                <a:cubicBezTo>
                  <a:pt x="3980663" y="1094615"/>
                  <a:pt x="3997409" y="1074373"/>
                  <a:pt x="4014153" y="1096133"/>
                </a:cubicBezTo>
                <a:cubicBezTo>
                  <a:pt x="3941222" y="1191771"/>
                  <a:pt x="3829950" y="1215299"/>
                  <a:pt x="3729254" y="1287157"/>
                </a:cubicBezTo>
                <a:cubicBezTo>
                  <a:pt x="3810780" y="1310939"/>
                  <a:pt x="3859696" y="1227952"/>
                  <a:pt x="3919628" y="1238578"/>
                </a:cubicBezTo>
                <a:cubicBezTo>
                  <a:pt x="3949596" y="1264639"/>
                  <a:pt x="3860577" y="1306386"/>
                  <a:pt x="3945409" y="1318784"/>
                </a:cubicBezTo>
                <a:cubicBezTo>
                  <a:pt x="3908610" y="1341555"/>
                  <a:pt x="3881289" y="1363817"/>
                  <a:pt x="3855951" y="1390133"/>
                </a:cubicBezTo>
                <a:cubicBezTo>
                  <a:pt x="3810780" y="1437192"/>
                  <a:pt x="3801967" y="1468060"/>
                  <a:pt x="3822900" y="1531314"/>
                </a:cubicBezTo>
                <a:cubicBezTo>
                  <a:pt x="3836562" y="1572808"/>
                  <a:pt x="3856611" y="1611013"/>
                  <a:pt x="3838986" y="1660349"/>
                </a:cubicBezTo>
                <a:cubicBezTo>
                  <a:pt x="3826646" y="1694254"/>
                  <a:pt x="3831494" y="1716517"/>
                  <a:pt x="3877323" y="1701337"/>
                </a:cubicBezTo>
                <a:cubicBezTo>
                  <a:pt x="3926679" y="1685144"/>
                  <a:pt x="3945187" y="1715505"/>
                  <a:pt x="3932849" y="1774963"/>
                </a:cubicBezTo>
                <a:cubicBezTo>
                  <a:pt x="3924917" y="1813169"/>
                  <a:pt x="3933291" y="1824806"/>
                  <a:pt x="3967221" y="1820505"/>
                </a:cubicBezTo>
                <a:cubicBezTo>
                  <a:pt x="4004680" y="1815698"/>
                  <a:pt x="4040375" y="1790649"/>
                  <a:pt x="4086646" y="1802795"/>
                </a:cubicBezTo>
                <a:cubicBezTo>
                  <a:pt x="4049631" y="1872120"/>
                  <a:pt x="3970527" y="1852385"/>
                  <a:pt x="3927340" y="1918423"/>
                </a:cubicBezTo>
                <a:cubicBezTo>
                  <a:pt x="3978900" y="1918674"/>
                  <a:pt x="4018341" y="1918423"/>
                  <a:pt x="4056460" y="1903999"/>
                </a:cubicBezTo>
                <a:cubicBezTo>
                  <a:pt x="4072325" y="1898179"/>
                  <a:pt x="4089732" y="1892109"/>
                  <a:pt x="4098545" y="1912096"/>
                </a:cubicBezTo>
                <a:cubicBezTo>
                  <a:pt x="4108901" y="1936132"/>
                  <a:pt x="4087529" y="1945241"/>
                  <a:pt x="4074527" y="1949542"/>
                </a:cubicBezTo>
                <a:cubicBezTo>
                  <a:pt x="4037951" y="1961686"/>
                  <a:pt x="4009969" y="1990529"/>
                  <a:pt x="3979782" y="2013047"/>
                </a:cubicBezTo>
                <a:cubicBezTo>
                  <a:pt x="3913460" y="2062386"/>
                  <a:pt x="3840746" y="2103626"/>
                  <a:pt x="3784559" y="2185097"/>
                </a:cubicBezTo>
                <a:cubicBezTo>
                  <a:pt x="3855290" y="2164349"/>
                  <a:pt x="3907951" y="2116025"/>
                  <a:pt x="3973612" y="2106157"/>
                </a:cubicBezTo>
                <a:cubicBezTo>
                  <a:pt x="3916764" y="2180290"/>
                  <a:pt x="3843611" y="2229120"/>
                  <a:pt x="3774426" y="2283011"/>
                </a:cubicBezTo>
                <a:cubicBezTo>
                  <a:pt x="3754594" y="2298192"/>
                  <a:pt x="3734543" y="2308566"/>
                  <a:pt x="3730136" y="2341710"/>
                </a:cubicBezTo>
                <a:cubicBezTo>
                  <a:pt x="3721542" y="2405976"/>
                  <a:pt x="3695763" y="2459107"/>
                  <a:pt x="3640678" y="2487444"/>
                </a:cubicBezTo>
                <a:cubicBezTo>
                  <a:pt x="3640238" y="2487699"/>
                  <a:pt x="3643322" y="2497314"/>
                  <a:pt x="3645085" y="2503890"/>
                </a:cubicBezTo>
                <a:cubicBezTo>
                  <a:pt x="3678797" y="2505916"/>
                  <a:pt x="3705458" y="2467963"/>
                  <a:pt x="3748425" y="2480360"/>
                </a:cubicBezTo>
                <a:cubicBezTo>
                  <a:pt x="3707220" y="2531974"/>
                  <a:pt x="3672847" y="2578277"/>
                  <a:pt x="3614458" y="2602819"/>
                </a:cubicBezTo>
                <a:cubicBezTo>
                  <a:pt x="3567745" y="2622300"/>
                  <a:pt x="3510016" y="2633686"/>
                  <a:pt x="3476083" y="2696937"/>
                </a:cubicBezTo>
                <a:cubicBezTo>
                  <a:pt x="3515524" y="2709337"/>
                  <a:pt x="3544831" y="2693651"/>
                  <a:pt x="3574357" y="2682517"/>
                </a:cubicBezTo>
                <a:cubicBezTo>
                  <a:pt x="3619525" y="2665312"/>
                  <a:pt x="3664255" y="2645832"/>
                  <a:pt x="3709425" y="2628625"/>
                </a:cubicBezTo>
                <a:cubicBezTo>
                  <a:pt x="3726611" y="2622047"/>
                  <a:pt x="3745340" y="2617491"/>
                  <a:pt x="3756357" y="2648866"/>
                </a:cubicBezTo>
                <a:cubicBezTo>
                  <a:pt x="3698847" y="2655446"/>
                  <a:pt x="3664475" y="2697951"/>
                  <a:pt x="3628340" y="2737926"/>
                </a:cubicBezTo>
                <a:cubicBezTo>
                  <a:pt x="3608067" y="2760445"/>
                  <a:pt x="3591541" y="2790554"/>
                  <a:pt x="3554967" y="2779169"/>
                </a:cubicBezTo>
                <a:cubicBezTo>
                  <a:pt x="3535796" y="2773097"/>
                  <a:pt x="3523678" y="2790046"/>
                  <a:pt x="3525662" y="2810794"/>
                </a:cubicBezTo>
                <a:cubicBezTo>
                  <a:pt x="3532932" y="2883915"/>
                  <a:pt x="3488203" y="2909469"/>
                  <a:pt x="3441932" y="2923637"/>
                </a:cubicBezTo>
                <a:cubicBezTo>
                  <a:pt x="3354236" y="2950204"/>
                  <a:pt x="3281303" y="3012697"/>
                  <a:pt x="3196032" y="3046854"/>
                </a:cubicBezTo>
                <a:cubicBezTo>
                  <a:pt x="3113184" y="3079999"/>
                  <a:pt x="3049065" y="3158685"/>
                  <a:pt x="2965998" y="3199927"/>
                </a:cubicBezTo>
                <a:cubicBezTo>
                  <a:pt x="2905843" y="3229783"/>
                  <a:pt x="2848335" y="3268239"/>
                  <a:pt x="2786418" y="3295311"/>
                </a:cubicBezTo>
                <a:cubicBezTo>
                  <a:pt x="2639894" y="3359324"/>
                  <a:pt x="2490503" y="3410685"/>
                  <a:pt x="2332519" y="3418022"/>
                </a:cubicBezTo>
                <a:cubicBezTo>
                  <a:pt x="2202077" y="3423842"/>
                  <a:pt x="1070633" y="3418277"/>
                  <a:pt x="611003" y="2585615"/>
                </a:cubicBezTo>
                <a:cubicBezTo>
                  <a:pt x="602189" y="2581565"/>
                  <a:pt x="592275" y="2570939"/>
                  <a:pt x="589190" y="2560818"/>
                </a:cubicBezTo>
                <a:cubicBezTo>
                  <a:pt x="574427" y="2513505"/>
                  <a:pt x="538291" y="2493011"/>
                  <a:pt x="505681" y="2467457"/>
                </a:cubicBezTo>
                <a:cubicBezTo>
                  <a:pt x="477036" y="2444939"/>
                  <a:pt x="446628" y="2421409"/>
                  <a:pt x="434730" y="2383456"/>
                </a:cubicBezTo>
                <a:cubicBezTo>
                  <a:pt x="419086" y="2332854"/>
                  <a:pt x="463594" y="2374348"/>
                  <a:pt x="471748" y="2355119"/>
                </a:cubicBezTo>
                <a:cubicBezTo>
                  <a:pt x="454782" y="2328807"/>
                  <a:pt x="428560" y="2304770"/>
                  <a:pt x="421730" y="2274915"/>
                </a:cubicBezTo>
                <a:cubicBezTo>
                  <a:pt x="396833" y="2167131"/>
                  <a:pt x="343069" y="2088698"/>
                  <a:pt x="262645" y="2027722"/>
                </a:cubicBezTo>
                <a:cubicBezTo>
                  <a:pt x="239509" y="2010264"/>
                  <a:pt x="224307" y="1978384"/>
                  <a:pt x="192799" y="1973326"/>
                </a:cubicBezTo>
                <a:cubicBezTo>
                  <a:pt x="122730" y="1962193"/>
                  <a:pt x="144764" y="1875156"/>
                  <a:pt x="107746" y="1836446"/>
                </a:cubicBezTo>
                <a:cubicBezTo>
                  <a:pt x="100695" y="1829107"/>
                  <a:pt x="94306" y="1814687"/>
                  <a:pt x="95627" y="1804821"/>
                </a:cubicBezTo>
                <a:cubicBezTo>
                  <a:pt x="97609" y="1790649"/>
                  <a:pt x="105983" y="1777240"/>
                  <a:pt x="113034" y="1764589"/>
                </a:cubicBezTo>
                <a:cubicBezTo>
                  <a:pt x="120306" y="1751939"/>
                  <a:pt x="131322" y="1740806"/>
                  <a:pt x="126034" y="1724108"/>
                </a:cubicBezTo>
                <a:cubicBezTo>
                  <a:pt x="123833" y="1717277"/>
                  <a:pt x="125373" y="1693494"/>
                  <a:pt x="109068" y="1712215"/>
                </a:cubicBezTo>
                <a:cubicBezTo>
                  <a:pt x="64340" y="1763578"/>
                  <a:pt x="38339" y="1715001"/>
                  <a:pt x="0" y="1691723"/>
                </a:cubicBezTo>
                <a:cubicBezTo>
                  <a:pt x="30848" y="1667686"/>
                  <a:pt x="58610" y="1650735"/>
                  <a:pt x="63238" y="1614808"/>
                </a:cubicBezTo>
                <a:cubicBezTo>
                  <a:pt x="72712" y="1540674"/>
                  <a:pt x="113253" y="1506772"/>
                  <a:pt x="174729" y="1500192"/>
                </a:cubicBezTo>
                <a:cubicBezTo>
                  <a:pt x="152034" y="1428591"/>
                  <a:pt x="152034" y="1428591"/>
                  <a:pt x="225408" y="1418722"/>
                </a:cubicBezTo>
                <a:cubicBezTo>
                  <a:pt x="197204" y="1373181"/>
                  <a:pt x="197204" y="1361542"/>
                  <a:pt x="231358" y="1345855"/>
                </a:cubicBezTo>
                <a:cubicBezTo>
                  <a:pt x="264188" y="1330927"/>
                  <a:pt x="300543" y="1325867"/>
                  <a:pt x="330952" y="1302844"/>
                </a:cubicBezTo>
                <a:cubicBezTo>
                  <a:pt x="302967" y="1244651"/>
                  <a:pt x="295035" y="1177097"/>
                  <a:pt x="237307" y="1148758"/>
                </a:cubicBezTo>
                <a:cubicBezTo>
                  <a:pt x="228273" y="1144458"/>
                  <a:pt x="222103" y="1127000"/>
                  <a:pt x="227831" y="1116880"/>
                </a:cubicBezTo>
                <a:cubicBezTo>
                  <a:pt x="248764" y="1080194"/>
                  <a:pt x="218798" y="1010614"/>
                  <a:pt x="284017" y="1002772"/>
                </a:cubicBezTo>
                <a:cubicBezTo>
                  <a:pt x="292171" y="1002013"/>
                  <a:pt x="299663" y="994421"/>
                  <a:pt x="293273" y="984554"/>
                </a:cubicBezTo>
                <a:cubicBezTo>
                  <a:pt x="271238" y="950145"/>
                  <a:pt x="297900" y="952421"/>
                  <a:pt x="313983" y="948120"/>
                </a:cubicBezTo>
                <a:cubicBezTo>
                  <a:pt x="333375" y="942809"/>
                  <a:pt x="355409" y="957988"/>
                  <a:pt x="373477" y="939265"/>
                </a:cubicBezTo>
                <a:cubicBezTo>
                  <a:pt x="369289" y="919530"/>
                  <a:pt x="353646" y="919783"/>
                  <a:pt x="342629" y="913458"/>
                </a:cubicBezTo>
                <a:cubicBezTo>
                  <a:pt x="310460" y="895240"/>
                  <a:pt x="284238" y="873483"/>
                  <a:pt x="282695" y="826169"/>
                </a:cubicBezTo>
                <a:cubicBezTo>
                  <a:pt x="281595" y="787964"/>
                  <a:pt x="278069" y="754314"/>
                  <a:pt x="322578" y="742675"/>
                </a:cubicBezTo>
                <a:cubicBezTo>
                  <a:pt x="341086" y="737866"/>
                  <a:pt x="335797" y="710289"/>
                  <a:pt x="325221" y="696626"/>
                </a:cubicBezTo>
                <a:cubicBezTo>
                  <a:pt x="306272" y="672338"/>
                  <a:pt x="290629" y="639953"/>
                  <a:pt x="258017" y="637675"/>
                </a:cubicBezTo>
                <a:cubicBezTo>
                  <a:pt x="238187" y="636158"/>
                  <a:pt x="222983" y="626035"/>
                  <a:pt x="207340" y="614398"/>
                </a:cubicBezTo>
                <a:cubicBezTo>
                  <a:pt x="196103" y="606047"/>
                  <a:pt x="182662" y="598964"/>
                  <a:pt x="183983" y="581001"/>
                </a:cubicBezTo>
                <a:cubicBezTo>
                  <a:pt x="185306" y="563795"/>
                  <a:pt x="198305" y="556711"/>
                  <a:pt x="211526" y="553169"/>
                </a:cubicBezTo>
                <a:cubicBezTo>
                  <a:pt x="255595" y="541784"/>
                  <a:pt x="297017" y="525085"/>
                  <a:pt x="333816" y="486880"/>
                </a:cubicBezTo>
                <a:cubicBezTo>
                  <a:pt x="309357" y="466639"/>
                  <a:pt x="286001" y="451964"/>
                  <a:pt x="267934" y="431469"/>
                </a:cubicBezTo>
                <a:cubicBezTo>
                  <a:pt x="224307" y="381881"/>
                  <a:pt x="593817" y="225772"/>
                  <a:pt x="612325" y="170108"/>
                </a:cubicBezTo>
                <a:cubicBezTo>
                  <a:pt x="618054" y="152904"/>
                  <a:pt x="637663" y="135194"/>
                  <a:pt x="653971" y="130133"/>
                </a:cubicBezTo>
                <a:cubicBezTo>
                  <a:pt x="730427" y="106350"/>
                  <a:pt x="796748" y="52963"/>
                  <a:pt x="874970" y="33228"/>
                </a:cubicBezTo>
                <a:cubicBezTo>
                  <a:pt x="911877" y="23867"/>
                  <a:pt x="948509" y="12925"/>
                  <a:pt x="986021" y="1223"/>
                </a:cubicBezTo>
                <a:close/>
              </a:path>
            </a:pathLst>
          </a:custGeom>
          <a:noFill/>
          <a:extLst>
            <a:ext uri="{909E8E84-426E-40DD-AFC4-6F175D3DCCD1}">
              <a14:hiddenFill xmlns:a14="http://schemas.microsoft.com/office/drawing/2010/main">
                <a:solidFill>
                  <a:srgbClr val="FFFFFF"/>
                </a:solidFill>
              </a14:hiddenFill>
            </a:ext>
          </a:extLst>
        </p:spPr>
      </p:pic>
      <p:sp>
        <p:nvSpPr>
          <p:cNvPr id="3" name="Turinio vietos rezervavimo ženklas 2">
            <a:extLst>
              <a:ext uri="{FF2B5EF4-FFF2-40B4-BE49-F238E27FC236}">
                <a16:creationId xmlns:a16="http://schemas.microsoft.com/office/drawing/2014/main" id="{D5536AEE-F450-4769-ADFF-FFCBC792D258}"/>
              </a:ext>
            </a:extLst>
          </p:cNvPr>
          <p:cNvSpPr>
            <a:spLocks noGrp="1"/>
          </p:cNvSpPr>
          <p:nvPr>
            <p:ph idx="1"/>
          </p:nvPr>
        </p:nvSpPr>
        <p:spPr>
          <a:xfrm>
            <a:off x="4322954" y="4567649"/>
            <a:ext cx="6946955" cy="1299943"/>
          </a:xfrm>
        </p:spPr>
        <p:txBody>
          <a:bodyPr>
            <a:normAutofit/>
          </a:bodyPr>
          <a:lstStyle/>
          <a:p>
            <a:pPr marL="0" indent="0" algn="just">
              <a:buNone/>
            </a:pPr>
            <a:r>
              <a:rPr lang="lt-LT" sz="1600" dirty="0">
                <a:latin typeface="Times New Roman" panose="02020603050405020304" pitchFamily="18" charset="0"/>
                <a:cs typeface="Times New Roman" panose="02020603050405020304" pitchFamily="18" charset="0"/>
              </a:rPr>
              <a:t>	Mažai kas žino, kad per Velykas buvo puošiama Velykų eglutė! Prie vienos tiesios medžio šakos buvo rišamos eglės šakelės, taip sukuriant eglės formos medelį. Šiame medelyje būdavo padaromi lizdeliai, į kuriuos įstatomi kiaušiniai. Paprastai buvo įstatomi 9 ar 12 kiaušinių, nes šie skaičiai laikyti magiškais, nešančiais laimę.</a:t>
            </a:r>
          </a:p>
        </p:txBody>
      </p:sp>
      <p:pic>
        <p:nvPicPr>
          <p:cNvPr id="12290" name="Picture 2" descr="04.17. Velykiniai atvirukai – kūrybingiausios metų šventės ženklai,  Lietuvos Aidas - Valstybės laikraštis">
            <a:extLst>
              <a:ext uri="{FF2B5EF4-FFF2-40B4-BE49-F238E27FC236}">
                <a16:creationId xmlns:a16="http://schemas.microsoft.com/office/drawing/2014/main" id="{5F5611BA-51FB-466E-84DB-48DDC086AD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630" b="1210"/>
          <a:stretch/>
        </p:blipFill>
        <p:spPr bwMode="auto">
          <a:xfrm>
            <a:off x="20" y="277472"/>
            <a:ext cx="4552718" cy="5946218"/>
          </a:xfrm>
          <a:custGeom>
            <a:avLst/>
            <a:gdLst/>
            <a:ahLst/>
            <a:cxnLst/>
            <a:rect l="l" t="t" r="r" b="b"/>
            <a:pathLst>
              <a:path w="4552738" h="5946218">
                <a:moveTo>
                  <a:pt x="0" y="0"/>
                </a:moveTo>
                <a:lnTo>
                  <a:pt x="193217" y="10418"/>
                </a:lnTo>
                <a:cubicBezTo>
                  <a:pt x="612089" y="35802"/>
                  <a:pt x="1030148" y="71660"/>
                  <a:pt x="1446580" y="128061"/>
                </a:cubicBezTo>
                <a:cubicBezTo>
                  <a:pt x="1735723" y="167547"/>
                  <a:pt x="2027715" y="194943"/>
                  <a:pt x="2320927" y="163517"/>
                </a:cubicBezTo>
                <a:cubicBezTo>
                  <a:pt x="2335563" y="161905"/>
                  <a:pt x="2352239" y="156669"/>
                  <a:pt x="2364438" y="161905"/>
                </a:cubicBezTo>
                <a:cubicBezTo>
                  <a:pt x="2506776" y="220729"/>
                  <a:pt x="2662121" y="178424"/>
                  <a:pt x="2809744" y="215490"/>
                </a:cubicBezTo>
                <a:cubicBezTo>
                  <a:pt x="2771925" y="358517"/>
                  <a:pt x="2609662" y="346832"/>
                  <a:pt x="2518162" y="445944"/>
                </a:cubicBezTo>
                <a:cubicBezTo>
                  <a:pt x="2667409" y="485424"/>
                  <a:pt x="2801610" y="525312"/>
                  <a:pt x="2937846" y="555124"/>
                </a:cubicBezTo>
                <a:cubicBezTo>
                  <a:pt x="3082216" y="586550"/>
                  <a:pt x="3204622" y="671561"/>
                  <a:pt x="3345734" y="709433"/>
                </a:cubicBezTo>
                <a:cubicBezTo>
                  <a:pt x="3375832" y="717492"/>
                  <a:pt x="3412025" y="745693"/>
                  <a:pt x="3422598" y="773089"/>
                </a:cubicBezTo>
                <a:cubicBezTo>
                  <a:pt x="3456757" y="861726"/>
                  <a:pt x="4138745" y="1110310"/>
                  <a:pt x="4058225" y="1189273"/>
                </a:cubicBezTo>
                <a:cubicBezTo>
                  <a:pt x="4024878" y="1221909"/>
                  <a:pt x="3981773" y="1245276"/>
                  <a:pt x="3936629" y="1277508"/>
                </a:cubicBezTo>
                <a:cubicBezTo>
                  <a:pt x="4004547" y="1338344"/>
                  <a:pt x="4080998" y="1364935"/>
                  <a:pt x="4162334" y="1383065"/>
                </a:cubicBezTo>
                <a:cubicBezTo>
                  <a:pt x="4186736" y="1388705"/>
                  <a:pt x="4210728" y="1399986"/>
                  <a:pt x="4213168" y="1427383"/>
                </a:cubicBezTo>
                <a:cubicBezTo>
                  <a:pt x="4215607" y="1455987"/>
                  <a:pt x="4190800" y="1467266"/>
                  <a:pt x="4170061" y="1480564"/>
                </a:cubicBezTo>
                <a:cubicBezTo>
                  <a:pt x="4141188" y="1499095"/>
                  <a:pt x="4113127" y="1515214"/>
                  <a:pt x="4076527" y="1517630"/>
                </a:cubicBezTo>
                <a:cubicBezTo>
                  <a:pt x="4016337" y="1521257"/>
                  <a:pt x="3987466" y="1572826"/>
                  <a:pt x="3952493" y="1611502"/>
                </a:cubicBezTo>
                <a:cubicBezTo>
                  <a:pt x="3932973" y="1633259"/>
                  <a:pt x="3923211" y="1677172"/>
                  <a:pt x="3957370" y="1684828"/>
                </a:cubicBezTo>
                <a:cubicBezTo>
                  <a:pt x="4039518" y="1703363"/>
                  <a:pt x="4033011" y="1756946"/>
                  <a:pt x="4030981" y="1817782"/>
                </a:cubicBezTo>
                <a:cubicBezTo>
                  <a:pt x="4028133" y="1893124"/>
                  <a:pt x="3979737" y="1927770"/>
                  <a:pt x="3920363" y="1956780"/>
                </a:cubicBezTo>
                <a:cubicBezTo>
                  <a:pt x="3900029" y="1966851"/>
                  <a:pt x="3871158" y="1966449"/>
                  <a:pt x="3863429" y="1997874"/>
                </a:cubicBezTo>
                <a:cubicBezTo>
                  <a:pt x="3896777" y="2027688"/>
                  <a:pt x="3937444" y="2003517"/>
                  <a:pt x="3973233" y="2011975"/>
                </a:cubicBezTo>
                <a:cubicBezTo>
                  <a:pt x="4002918" y="2018824"/>
                  <a:pt x="4052127" y="2015199"/>
                  <a:pt x="4011458" y="2069991"/>
                </a:cubicBezTo>
                <a:cubicBezTo>
                  <a:pt x="3999664" y="2085704"/>
                  <a:pt x="4013491" y="2097792"/>
                  <a:pt x="4028540" y="2099000"/>
                </a:cubicBezTo>
                <a:cubicBezTo>
                  <a:pt x="4148913" y="2111489"/>
                  <a:pt x="4093606" y="2222285"/>
                  <a:pt x="4132241" y="2280703"/>
                </a:cubicBezTo>
                <a:cubicBezTo>
                  <a:pt x="4142812" y="2296818"/>
                  <a:pt x="4131425" y="2324618"/>
                  <a:pt x="4114752" y="2331466"/>
                </a:cubicBezTo>
                <a:cubicBezTo>
                  <a:pt x="4008205" y="2376592"/>
                  <a:pt x="3993565" y="2484163"/>
                  <a:pt x="3941916" y="2576828"/>
                </a:cubicBezTo>
                <a:cubicBezTo>
                  <a:pt x="3998039" y="2613488"/>
                  <a:pt x="4065138" y="2621547"/>
                  <a:pt x="4125732" y="2645318"/>
                </a:cubicBezTo>
                <a:cubicBezTo>
                  <a:pt x="4188768" y="2670298"/>
                  <a:pt x="4188768" y="2688831"/>
                  <a:pt x="4136714" y="2761349"/>
                </a:cubicBezTo>
                <a:cubicBezTo>
                  <a:pt x="4272135" y="2777064"/>
                  <a:pt x="4272135" y="2777064"/>
                  <a:pt x="4230249" y="2891080"/>
                </a:cubicBezTo>
                <a:cubicBezTo>
                  <a:pt x="4343713" y="2901557"/>
                  <a:pt x="4418537" y="2955542"/>
                  <a:pt x="4436023" y="3073591"/>
                </a:cubicBezTo>
                <a:cubicBezTo>
                  <a:pt x="4444564" y="3130800"/>
                  <a:pt x="4495804" y="3157792"/>
                  <a:pt x="4552738" y="3196068"/>
                </a:cubicBezTo>
                <a:cubicBezTo>
                  <a:pt x="4481978" y="3233136"/>
                  <a:pt x="4433989" y="3310489"/>
                  <a:pt x="4351436" y="3228700"/>
                </a:cubicBezTo>
                <a:cubicBezTo>
                  <a:pt x="4321344" y="3198888"/>
                  <a:pt x="4324186" y="3236761"/>
                  <a:pt x="4320122" y="3247637"/>
                </a:cubicBezTo>
                <a:cubicBezTo>
                  <a:pt x="4310364" y="3274227"/>
                  <a:pt x="4330695" y="3291956"/>
                  <a:pt x="4344116" y="3312099"/>
                </a:cubicBezTo>
                <a:cubicBezTo>
                  <a:pt x="4357130" y="3332244"/>
                  <a:pt x="4372586" y="3353596"/>
                  <a:pt x="4376244" y="3376163"/>
                </a:cubicBezTo>
                <a:cubicBezTo>
                  <a:pt x="4378682" y="3391874"/>
                  <a:pt x="4366890" y="3414835"/>
                  <a:pt x="4353877" y="3426522"/>
                </a:cubicBezTo>
                <a:cubicBezTo>
                  <a:pt x="4285554" y="3488163"/>
                  <a:pt x="4326221" y="3626757"/>
                  <a:pt x="4196898" y="3644486"/>
                </a:cubicBezTo>
                <a:cubicBezTo>
                  <a:pt x="4138745" y="3652541"/>
                  <a:pt x="4110687" y="3703306"/>
                  <a:pt x="4067986" y="3731106"/>
                </a:cubicBezTo>
                <a:cubicBezTo>
                  <a:pt x="3919551" y="3828201"/>
                  <a:pt x="3820322" y="3953097"/>
                  <a:pt x="3774370" y="4124729"/>
                </a:cubicBezTo>
                <a:cubicBezTo>
                  <a:pt x="3761764" y="4172269"/>
                  <a:pt x="3713368" y="4210546"/>
                  <a:pt x="3682054" y="4252444"/>
                </a:cubicBezTo>
                <a:cubicBezTo>
                  <a:pt x="3697103" y="4283064"/>
                  <a:pt x="3779250" y="4216990"/>
                  <a:pt x="3750377" y="4297567"/>
                </a:cubicBezTo>
                <a:cubicBezTo>
                  <a:pt x="3728417" y="4358002"/>
                  <a:pt x="3672294" y="4395470"/>
                  <a:pt x="3619425" y="4431328"/>
                </a:cubicBezTo>
                <a:cubicBezTo>
                  <a:pt x="3559239" y="4472019"/>
                  <a:pt x="3492545" y="4504653"/>
                  <a:pt x="3465296" y="4579993"/>
                </a:cubicBezTo>
                <a:cubicBezTo>
                  <a:pt x="3459603" y="4596110"/>
                  <a:pt x="3441305" y="4613031"/>
                  <a:pt x="3425038" y="4619479"/>
                </a:cubicBezTo>
                <a:cubicBezTo>
                  <a:pt x="2576720" y="5945389"/>
                  <a:pt x="488463" y="5954251"/>
                  <a:pt x="247714" y="5944983"/>
                </a:cubicBezTo>
                <a:cubicBezTo>
                  <a:pt x="174818" y="5942062"/>
                  <a:pt x="102913" y="5934760"/>
                  <a:pt x="31834" y="5923857"/>
                </a:cubicBezTo>
                <a:lnTo>
                  <a:pt x="0" y="5917408"/>
                </a:lnTo>
                <a:close/>
              </a:path>
            </a:pathLst>
          </a:custGeom>
          <a:noFill/>
          <a:extLst>
            <a:ext uri="{909E8E84-426E-40DD-AFC4-6F175D3DCCD1}">
              <a14:hiddenFill xmlns:a14="http://schemas.microsoft.com/office/drawing/2010/main">
                <a:solidFill>
                  <a:srgbClr val="FFFFFF"/>
                </a:solidFill>
              </a14:hiddenFill>
            </a:ext>
          </a:extLst>
        </p:spPr>
      </p:pic>
      <p:pic>
        <p:nvPicPr>
          <p:cNvPr id="12292" name="Picture 4" descr="04.17. Velykiniai atvirukai – kūrybingiausios metų šventės ženklai,  Lietuvos Aidas - Valstybės laikraštis">
            <a:extLst>
              <a:ext uri="{FF2B5EF4-FFF2-40B4-BE49-F238E27FC236}">
                <a16:creationId xmlns:a16="http://schemas.microsoft.com/office/drawing/2014/main" id="{46986648-97C4-4051-B9AD-72365701D6B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581" r="1" b="10925"/>
          <a:stretch/>
        </p:blipFill>
        <p:spPr bwMode="auto">
          <a:xfrm>
            <a:off x="8653074" y="-2"/>
            <a:ext cx="3538926" cy="4290182"/>
          </a:xfrm>
          <a:custGeom>
            <a:avLst/>
            <a:gdLst/>
            <a:ahLst/>
            <a:cxnLst/>
            <a:rect l="l" t="t" r="r" b="b"/>
            <a:pathLst>
              <a:path w="3538926" h="4290182">
                <a:moveTo>
                  <a:pt x="1370437" y="0"/>
                </a:moveTo>
                <a:lnTo>
                  <a:pt x="3538926" y="0"/>
                </a:lnTo>
                <a:lnTo>
                  <a:pt x="3538926" y="4256362"/>
                </a:lnTo>
                <a:lnTo>
                  <a:pt x="3455334" y="4273195"/>
                </a:lnTo>
                <a:cubicBezTo>
                  <a:pt x="3401009" y="4281478"/>
                  <a:pt x="3346052" y="4287025"/>
                  <a:pt x="3290337" y="4289244"/>
                </a:cubicBezTo>
                <a:cubicBezTo>
                  <a:pt x="3106332" y="4296285"/>
                  <a:pt x="1510274" y="4289552"/>
                  <a:pt x="861903" y="3282295"/>
                </a:cubicBezTo>
                <a:cubicBezTo>
                  <a:pt x="849470" y="3277397"/>
                  <a:pt x="835485" y="3264542"/>
                  <a:pt x="831133" y="3252299"/>
                </a:cubicBezTo>
                <a:cubicBezTo>
                  <a:pt x="810307" y="3195065"/>
                  <a:pt x="759333" y="3170274"/>
                  <a:pt x="713332" y="3139362"/>
                </a:cubicBezTo>
                <a:cubicBezTo>
                  <a:pt x="672925" y="3112122"/>
                  <a:pt x="630030" y="3083658"/>
                  <a:pt x="613246" y="3037747"/>
                </a:cubicBezTo>
                <a:cubicBezTo>
                  <a:pt x="591178" y="2976535"/>
                  <a:pt x="653963" y="3026730"/>
                  <a:pt x="665465" y="3003469"/>
                </a:cubicBezTo>
                <a:cubicBezTo>
                  <a:pt x="641532" y="2971640"/>
                  <a:pt x="604543" y="2942562"/>
                  <a:pt x="594908" y="2906447"/>
                </a:cubicBezTo>
                <a:cubicBezTo>
                  <a:pt x="559787" y="2776063"/>
                  <a:pt x="483946" y="2681183"/>
                  <a:pt x="370497" y="2607422"/>
                </a:cubicBezTo>
                <a:cubicBezTo>
                  <a:pt x="337860" y="2586304"/>
                  <a:pt x="316415" y="2547739"/>
                  <a:pt x="271969" y="2541620"/>
                </a:cubicBezTo>
                <a:cubicBezTo>
                  <a:pt x="173127" y="2528152"/>
                  <a:pt x="204209" y="2422866"/>
                  <a:pt x="151990" y="2376038"/>
                </a:cubicBezTo>
                <a:cubicBezTo>
                  <a:pt x="142044" y="2367161"/>
                  <a:pt x="133031" y="2349717"/>
                  <a:pt x="134895" y="2337782"/>
                </a:cubicBezTo>
                <a:cubicBezTo>
                  <a:pt x="137691" y="2320639"/>
                  <a:pt x="149504" y="2304419"/>
                  <a:pt x="159450" y="2289115"/>
                </a:cubicBezTo>
                <a:cubicBezTo>
                  <a:pt x="169707" y="2273813"/>
                  <a:pt x="185247" y="2260344"/>
                  <a:pt x="177788" y="2240145"/>
                </a:cubicBezTo>
                <a:cubicBezTo>
                  <a:pt x="174683" y="2231882"/>
                  <a:pt x="176855" y="2203112"/>
                  <a:pt x="153855" y="2225759"/>
                </a:cubicBezTo>
                <a:cubicBezTo>
                  <a:pt x="90759" y="2287892"/>
                  <a:pt x="54081" y="2229129"/>
                  <a:pt x="0" y="2200970"/>
                </a:cubicBezTo>
                <a:cubicBezTo>
                  <a:pt x="43514" y="2171892"/>
                  <a:pt x="82677" y="2151388"/>
                  <a:pt x="89205" y="2107927"/>
                </a:cubicBezTo>
                <a:cubicBezTo>
                  <a:pt x="102570" y="2018249"/>
                  <a:pt x="159758" y="1977237"/>
                  <a:pt x="246479" y="1969279"/>
                </a:cubicBezTo>
                <a:cubicBezTo>
                  <a:pt x="214465" y="1882663"/>
                  <a:pt x="214465" y="1882663"/>
                  <a:pt x="317968" y="1870725"/>
                </a:cubicBezTo>
                <a:cubicBezTo>
                  <a:pt x="278183" y="1815635"/>
                  <a:pt x="278183" y="1801556"/>
                  <a:pt x="326361" y="1782580"/>
                </a:cubicBezTo>
                <a:cubicBezTo>
                  <a:pt x="372673" y="1764521"/>
                  <a:pt x="423957" y="1758400"/>
                  <a:pt x="466852" y="1730550"/>
                </a:cubicBezTo>
                <a:cubicBezTo>
                  <a:pt x="427377" y="1660155"/>
                  <a:pt x="416187" y="1578436"/>
                  <a:pt x="334753" y="1544155"/>
                </a:cubicBezTo>
                <a:cubicBezTo>
                  <a:pt x="322010" y="1538952"/>
                  <a:pt x="313307" y="1517834"/>
                  <a:pt x="321386" y="1505592"/>
                </a:cubicBezTo>
                <a:cubicBezTo>
                  <a:pt x="350915" y="1461214"/>
                  <a:pt x="308644" y="1377045"/>
                  <a:pt x="400645" y="1367557"/>
                </a:cubicBezTo>
                <a:cubicBezTo>
                  <a:pt x="412147" y="1366640"/>
                  <a:pt x="422716" y="1357456"/>
                  <a:pt x="413701" y="1345520"/>
                </a:cubicBezTo>
                <a:cubicBezTo>
                  <a:pt x="382618" y="1303896"/>
                  <a:pt x="420228" y="1306649"/>
                  <a:pt x="442916" y="1301447"/>
                </a:cubicBezTo>
                <a:cubicBezTo>
                  <a:pt x="470270" y="1295021"/>
                  <a:pt x="501352" y="1313384"/>
                  <a:pt x="526840" y="1290735"/>
                </a:cubicBezTo>
                <a:cubicBezTo>
                  <a:pt x="520932" y="1266862"/>
                  <a:pt x="498866" y="1267167"/>
                  <a:pt x="483325" y="1259517"/>
                </a:cubicBezTo>
                <a:cubicBezTo>
                  <a:pt x="437945" y="1237479"/>
                  <a:pt x="400956" y="1211159"/>
                  <a:pt x="398780" y="1153924"/>
                </a:cubicBezTo>
                <a:cubicBezTo>
                  <a:pt x="397228" y="1107708"/>
                  <a:pt x="392254" y="1067003"/>
                  <a:pt x="455041" y="1052922"/>
                </a:cubicBezTo>
                <a:cubicBezTo>
                  <a:pt x="481149" y="1047106"/>
                  <a:pt x="473687" y="1013747"/>
                  <a:pt x="458768" y="997218"/>
                </a:cubicBezTo>
                <a:cubicBezTo>
                  <a:pt x="432038" y="967837"/>
                  <a:pt x="409972" y="928661"/>
                  <a:pt x="363968" y="925907"/>
                </a:cubicBezTo>
                <a:cubicBezTo>
                  <a:pt x="335995" y="924071"/>
                  <a:pt x="314548" y="911826"/>
                  <a:pt x="292481" y="897749"/>
                </a:cubicBezTo>
                <a:cubicBezTo>
                  <a:pt x="276630" y="887646"/>
                  <a:pt x="257670" y="879078"/>
                  <a:pt x="259533" y="857348"/>
                </a:cubicBezTo>
                <a:cubicBezTo>
                  <a:pt x="261399" y="836535"/>
                  <a:pt x="279736" y="827966"/>
                  <a:pt x="298387" y="823681"/>
                </a:cubicBezTo>
                <a:cubicBezTo>
                  <a:pt x="360552" y="809909"/>
                  <a:pt x="418983" y="789708"/>
                  <a:pt x="470893" y="743493"/>
                </a:cubicBezTo>
                <a:cubicBezTo>
                  <a:pt x="436390" y="719007"/>
                  <a:pt x="403444" y="701256"/>
                  <a:pt x="377957" y="676463"/>
                </a:cubicBezTo>
                <a:cubicBezTo>
                  <a:pt x="316415" y="616477"/>
                  <a:pt x="837660" y="427634"/>
                  <a:pt x="863768" y="360299"/>
                </a:cubicBezTo>
                <a:cubicBezTo>
                  <a:pt x="871849" y="339488"/>
                  <a:pt x="899511" y="318064"/>
                  <a:pt x="922515" y="311942"/>
                </a:cubicBezTo>
                <a:cubicBezTo>
                  <a:pt x="1030367" y="283171"/>
                  <a:pt x="1123922" y="218591"/>
                  <a:pt x="1234265" y="194718"/>
                </a:cubicBezTo>
                <a:cubicBezTo>
                  <a:pt x="1338390" y="172070"/>
                  <a:pt x="1440960" y="141768"/>
                  <a:pt x="1555030" y="111776"/>
                </a:cubicBezTo>
                <a:cubicBezTo>
                  <a:pt x="1520063" y="74130"/>
                  <a:pt x="1471575" y="57526"/>
                  <a:pt x="1428216" y="36752"/>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355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1722402F-9DAA-4003-A484-ECA5B78E179A}"/>
              </a:ext>
            </a:extLst>
          </p:cNvPr>
          <p:cNvSpPr>
            <a:spLocks noGrp="1"/>
          </p:cNvSpPr>
          <p:nvPr>
            <p:ph idx="1"/>
          </p:nvPr>
        </p:nvSpPr>
        <p:spPr>
          <a:xfrm>
            <a:off x="774245" y="2149551"/>
            <a:ext cx="4933462" cy="2788320"/>
          </a:xfrm>
        </p:spPr>
        <p:txBody>
          <a:bodyPr>
            <a:normAutofit/>
          </a:bodyPr>
          <a:lstStyle/>
          <a:p>
            <a:pPr marL="0" indent="0" algn="just">
              <a:buNone/>
            </a:pPr>
            <a:r>
              <a:rPr lang="lt-LT" sz="2000" dirty="0">
                <a:latin typeface="Times New Roman" panose="02020603050405020304" pitchFamily="18" charset="0"/>
                <a:cs typeface="Times New Roman" panose="02020603050405020304" pitchFamily="18" charset="0"/>
              </a:rPr>
              <a:t>	</a:t>
            </a:r>
            <a:r>
              <a:rPr lang="lt-LT" sz="1600" dirty="0">
                <a:latin typeface="Times New Roman" panose="02020603050405020304" pitchFamily="18" charset="0"/>
                <a:cs typeface="Times New Roman" panose="02020603050405020304" pitchFamily="18" charset="0"/>
              </a:rPr>
              <a:t>Pagonių religijoje kiaušinis simbolizuoja kosmosą (dėl ovalios formos), gyvybės atsiradimą, augimą. Manyta, kad pradaužus kiaušinį iš jo išlenda gyvybė gyvatės pavidalu. Todėl per Velykas buvo einama </a:t>
            </a:r>
            <a:r>
              <a:rPr lang="lt-LT" sz="1600" dirty="0" err="1">
                <a:latin typeface="Times New Roman" panose="02020603050405020304" pitchFamily="18" charset="0"/>
                <a:cs typeface="Times New Roman" panose="02020603050405020304" pitchFamily="18" charset="0"/>
              </a:rPr>
              <a:t>bukynių</a:t>
            </a:r>
            <a:r>
              <a:rPr lang="lt-LT" sz="1600" dirty="0">
                <a:latin typeface="Times New Roman" panose="02020603050405020304" pitchFamily="18" charset="0"/>
                <a:cs typeface="Times New Roman" panose="02020603050405020304" pitchFamily="18" charset="0"/>
              </a:rPr>
              <a:t> – vienas laiko kiaušinį, o kitas jį daužia kitu kiaušiniu. Žmonės tikėjo, kad gyvatės – požemio gyventojos, globojančios derlių. Jų pavidalu iš požemio išlįsdavo ir protėvių vėlės. Pavasarį gyvatės turėjo prikelti augmeniją, žydėjimą, vaisingumą. Dėl to margučiai per Velykas buvo ir ridinėjami – susiliesdami su žeme žadino požemio gyventojas. </a:t>
            </a:r>
          </a:p>
        </p:txBody>
      </p:sp>
      <p:pic>
        <p:nvPicPr>
          <p:cNvPr id="1028" name="Picture 4" descr="Atvirukai Velykoms">
            <a:extLst>
              <a:ext uri="{FF2B5EF4-FFF2-40B4-BE49-F238E27FC236}">
                <a16:creationId xmlns:a16="http://schemas.microsoft.com/office/drawing/2014/main" id="{1DB7D7F4-C0E7-43CB-9019-F75E0BF9CF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124" r="2" b="2"/>
          <a:stretch/>
        </p:blipFill>
        <p:spPr bwMode="auto">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extLst>
            <a:ext uri="{909E8E84-426E-40DD-AFC4-6F175D3DCCD1}">
              <a14:hiddenFill xmlns:a14="http://schemas.microsoft.com/office/drawing/2010/main">
                <a:solidFill>
                  <a:srgbClr val="FFFFFF"/>
                </a:solidFill>
              </a14:hiddenFill>
            </a:ext>
          </a:extLst>
        </p:spPr>
      </p:pic>
      <p:sp>
        <p:nvSpPr>
          <p:cNvPr id="81" name="Arc 80">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032" name="Picture 8" descr="Senovininiuose Velykiniuose atvirukuose aptiko keistų dalykų - DELFI">
            <a:extLst>
              <a:ext uri="{FF2B5EF4-FFF2-40B4-BE49-F238E27FC236}">
                <a16:creationId xmlns:a16="http://schemas.microsoft.com/office/drawing/2014/main" id="{61F611B4-9A8A-4A05-B71A-5FBFBD9A8D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52" r="18752" b="4"/>
          <a:stretch/>
        </p:blipFill>
        <p:spPr bwMode="auto">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1034" name="Picture 10" descr="2018-03-29 – Marijos ir Jurgio Šlapelių namas-muziejus">
            <a:extLst>
              <a:ext uri="{FF2B5EF4-FFF2-40B4-BE49-F238E27FC236}">
                <a16:creationId xmlns:a16="http://schemas.microsoft.com/office/drawing/2014/main" id="{64101888-4D84-43BD-9A4C-179926DBEF6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017" r="17447" b="1"/>
          <a:stretch/>
        </p:blipFill>
        <p:spPr bwMode="auto">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58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7" name="Rectangle 176">
            <a:extLst>
              <a:ext uri="{FF2B5EF4-FFF2-40B4-BE49-F238E27FC236}">
                <a16:creationId xmlns:a16="http://schemas.microsoft.com/office/drawing/2014/main" id="{63AB00AE-4340-440F-82E1-9F69D1D55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descr="aol.co.uk nuotr. / Brangiausias margučių rinkinys">
            <a:extLst>
              <a:ext uri="{FF2B5EF4-FFF2-40B4-BE49-F238E27FC236}">
                <a16:creationId xmlns:a16="http://schemas.microsoft.com/office/drawing/2014/main" id="{BC9ABEBB-2261-44D7-AF89-8A23D7E5AEBC}"/>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r="10435"/>
          <a:stretch/>
        </p:blipFill>
        <p:spPr bwMode="auto">
          <a:xfrm>
            <a:off x="6083786" y="-168316"/>
            <a:ext cx="6261330" cy="3932313"/>
          </a:xfrm>
          <a:prstGeom prst="rect">
            <a:avLst/>
          </a:prstGeom>
          <a:noFill/>
          <a:effectLst>
            <a:softEdge rad="533400"/>
          </a:effectLst>
          <a:extLst>
            <a:ext uri="{909E8E84-426E-40DD-AFC4-6F175D3DCCD1}">
              <a14:hiddenFill xmlns:a14="http://schemas.microsoft.com/office/drawing/2010/main">
                <a:solidFill>
                  <a:srgbClr val="FFFFFF"/>
                </a:solidFill>
              </a14:hiddenFill>
            </a:ext>
          </a:extLst>
        </p:spPr>
      </p:pic>
      <p:pic>
        <p:nvPicPr>
          <p:cNvPr id="13420" name="Picture 108" descr="Parduodu nuostabaus grožio &quot;Faberge&quot; kiaušinius. - Skelbiu.lt">
            <a:extLst>
              <a:ext uri="{FF2B5EF4-FFF2-40B4-BE49-F238E27FC236}">
                <a16:creationId xmlns:a16="http://schemas.microsoft.com/office/drawing/2014/main" id="{60E0FB4F-3337-4726-9B5A-71DF47D0DD7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10267"/>
          <a:stretch/>
        </p:blipFill>
        <p:spPr bwMode="auto">
          <a:xfrm>
            <a:off x="6089904" y="2487166"/>
            <a:ext cx="6263640" cy="4215384"/>
          </a:xfrm>
          <a:prstGeom prst="rect">
            <a:avLst/>
          </a:prstGeom>
          <a:noFill/>
          <a:effectLst>
            <a:softEdge rad="533400"/>
          </a:effectLst>
          <a:extLst>
            <a:ext uri="{909E8E84-426E-40DD-AFC4-6F175D3DCCD1}">
              <a14:hiddenFill xmlns:a14="http://schemas.microsoft.com/office/drawing/2010/main">
                <a:solidFill>
                  <a:srgbClr val="FFFFFF"/>
                </a:solidFill>
              </a14:hiddenFill>
            </a:ext>
          </a:extLst>
        </p:spPr>
      </p:pic>
      <p:pic>
        <p:nvPicPr>
          <p:cNvPr id="179" name="Picture 178">
            <a:extLst>
              <a:ext uri="{FF2B5EF4-FFF2-40B4-BE49-F238E27FC236}">
                <a16:creationId xmlns:a16="http://schemas.microsoft.com/office/drawing/2014/main" id="{22901FED-4FC9-4ED5-8123-C98BCD1616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urinio vietos rezervavimo ženklas 2">
            <a:extLst>
              <a:ext uri="{FF2B5EF4-FFF2-40B4-BE49-F238E27FC236}">
                <a16:creationId xmlns:a16="http://schemas.microsoft.com/office/drawing/2014/main" id="{45DE69C3-7A76-4109-8A5D-724F1AD7E289}"/>
              </a:ext>
            </a:extLst>
          </p:cNvPr>
          <p:cNvSpPr>
            <a:spLocks noGrp="1"/>
          </p:cNvSpPr>
          <p:nvPr>
            <p:ph idx="1"/>
          </p:nvPr>
        </p:nvSpPr>
        <p:spPr>
          <a:xfrm>
            <a:off x="788219" y="1340965"/>
            <a:ext cx="4803637" cy="3788830"/>
          </a:xfrm>
        </p:spPr>
        <p:txBody>
          <a:bodyPr anchor="ctr">
            <a:normAutofit/>
          </a:bodyPr>
          <a:lstStyle/>
          <a:p>
            <a:pPr marL="0" indent="0" algn="just">
              <a:buNone/>
            </a:pPr>
            <a:r>
              <a:rPr lang="lt-LT" sz="2000" dirty="0">
                <a:solidFill>
                  <a:srgbClr val="000000"/>
                </a:solidFill>
                <a:latin typeface="Arial" panose="020B0604020202020204" pitchFamily="34" charset="0"/>
              </a:rPr>
              <a:t>	</a:t>
            </a:r>
            <a:r>
              <a:rPr lang="lt-LT" sz="1600" b="0" i="0" dirty="0">
                <a:solidFill>
                  <a:srgbClr val="000000"/>
                </a:solidFill>
                <a:effectLst/>
                <a:latin typeface="Times New Roman" panose="02020603050405020304" pitchFamily="18" charset="0"/>
                <a:cs typeface="Times New Roman" panose="02020603050405020304" pitchFamily="18" charset="0"/>
              </a:rPr>
              <a:t>Patys brangiausi pasaulyje Velykų kiaušiniai - </a:t>
            </a:r>
            <a:r>
              <a:rPr lang="lt-LT" sz="1600" b="0" i="0" dirty="0" err="1">
                <a:solidFill>
                  <a:srgbClr val="000000"/>
                </a:solidFill>
                <a:effectLst/>
                <a:latin typeface="Times New Roman" panose="02020603050405020304" pitchFamily="18" charset="0"/>
                <a:cs typeface="Times New Roman" panose="02020603050405020304" pitchFamily="18" charset="0"/>
              </a:rPr>
              <a:t>Faberge</a:t>
            </a:r>
            <a:r>
              <a:rPr lang="lt-LT" sz="1600" b="0" i="0" dirty="0">
                <a:solidFill>
                  <a:srgbClr val="000000"/>
                </a:solidFill>
                <a:effectLst/>
                <a:latin typeface="Times New Roman" panose="02020603050405020304" pitchFamily="18" charset="0"/>
                <a:cs typeface="Times New Roman" panose="02020603050405020304" pitchFamily="18" charset="0"/>
              </a:rPr>
              <a:t> kiaušiniai - tai garsioji juvelyro </a:t>
            </a:r>
            <a:r>
              <a:rPr lang="lt-LT" sz="1600" b="0" i="0" dirty="0" err="1">
                <a:solidFill>
                  <a:srgbClr val="000000"/>
                </a:solidFill>
                <a:effectLst/>
                <a:latin typeface="Times New Roman" panose="02020603050405020304" pitchFamily="18" charset="0"/>
                <a:cs typeface="Times New Roman" panose="02020603050405020304" pitchFamily="18" charset="0"/>
              </a:rPr>
              <a:t>Pyterio</a:t>
            </a:r>
            <a:r>
              <a:rPr lang="lt-LT" sz="1600" b="0" i="0" dirty="0">
                <a:solidFill>
                  <a:srgbClr val="000000"/>
                </a:solidFill>
                <a:effectLst/>
                <a:latin typeface="Times New Roman" panose="02020603050405020304" pitchFamily="18" charset="0"/>
                <a:cs typeface="Times New Roman" panose="02020603050405020304" pitchFamily="18" charset="0"/>
              </a:rPr>
              <a:t> Karlo </a:t>
            </a:r>
            <a:r>
              <a:rPr lang="lt-LT" sz="1600" b="0" i="0" dirty="0" err="1">
                <a:solidFill>
                  <a:srgbClr val="000000"/>
                </a:solidFill>
                <a:effectLst/>
                <a:latin typeface="Times New Roman" panose="02020603050405020304" pitchFamily="18" charset="0"/>
                <a:cs typeface="Times New Roman" panose="02020603050405020304" pitchFamily="18" charset="0"/>
              </a:rPr>
              <a:t>Faberžė</a:t>
            </a:r>
            <a:r>
              <a:rPr lang="lt-LT" sz="1600" b="0" i="0" dirty="0">
                <a:solidFill>
                  <a:srgbClr val="000000"/>
                </a:solidFill>
                <a:effectLst/>
                <a:latin typeface="Times New Roman" panose="02020603050405020304" pitchFamily="18" charset="0"/>
                <a:cs typeface="Times New Roman" panose="02020603050405020304" pitchFamily="18" charset="0"/>
              </a:rPr>
              <a:t> dirbinių kolekcija. Šių dirbinių serija buvo sukurta nuo 1885 iki 1917 metų kaip dovana Rusijos carų Aleksandro III ir Nikolajaus II šeimoms ir privatiems kolekcininkams. Žinoma, kad buvo sukurtas 71 kiaušinis, iš jų 54 imperatoriui. Iš 71 pagaminto kiaušinio išlikę yra 62. Dauguma jų saugoma valstybiniuose muziejuose. Iš imperatoriškųjų kiaušinių išliko 46. Kiti kiaušiniai revoliucijų ir karų metu dingo.</a:t>
            </a:r>
            <a:endParaRPr lang="lt-LT" sz="1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1406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F64483D-5952-4443-8ED9-AAD4117712E9}"/>
              </a:ext>
            </a:extLst>
          </p:cNvPr>
          <p:cNvSpPr>
            <a:spLocks noGrp="1"/>
          </p:cNvSpPr>
          <p:nvPr>
            <p:ph type="ctrTitle"/>
          </p:nvPr>
        </p:nvSpPr>
        <p:spPr>
          <a:xfrm>
            <a:off x="6023291" y="1635759"/>
            <a:ext cx="4805996" cy="1401448"/>
          </a:xfrm>
        </p:spPr>
        <p:txBody>
          <a:bodyPr anchor="t">
            <a:normAutofit/>
          </a:bodyPr>
          <a:lstStyle/>
          <a:p>
            <a:pPr algn="l"/>
            <a:r>
              <a:rPr lang="lt-LT" sz="3400" b="1" i="1" dirty="0">
                <a:solidFill>
                  <a:schemeClr val="accent1"/>
                </a:solidFill>
                <a:latin typeface="Times New Roman" panose="02020603050405020304" pitchFamily="18" charset="0"/>
                <a:cs typeface="Times New Roman" panose="02020603050405020304" pitchFamily="18" charset="0"/>
              </a:rPr>
              <a:t>Šv. Velykos – džiaugsmo ir šviesos pergalė...</a:t>
            </a:r>
          </a:p>
        </p:txBody>
      </p:sp>
      <p:pic>
        <p:nvPicPr>
          <p:cNvPr id="1026" name="Picture 2" descr="Velykų džiaugsmas">
            <a:extLst>
              <a:ext uri="{FF2B5EF4-FFF2-40B4-BE49-F238E27FC236}">
                <a16:creationId xmlns:a16="http://schemas.microsoft.com/office/drawing/2014/main" id="{B8128693-D04F-426D-8A98-53B6A3FA340B}"/>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8407" r="223" b="-1"/>
          <a:stretch/>
        </p:blipFill>
        <p:spPr bwMode="auto">
          <a:xfrm>
            <a:off x="1" y="770037"/>
            <a:ext cx="5298683" cy="6097438"/>
          </a:xfrm>
          <a:custGeom>
            <a:avLst/>
            <a:gdLst/>
            <a:ahLst/>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7" name="Pavadinimas 1">
            <a:extLst>
              <a:ext uri="{FF2B5EF4-FFF2-40B4-BE49-F238E27FC236}">
                <a16:creationId xmlns:a16="http://schemas.microsoft.com/office/drawing/2014/main" id="{6790AA2F-DB51-4E5A-B817-45DFCF012BED}"/>
              </a:ext>
            </a:extLst>
          </p:cNvPr>
          <p:cNvSpPr txBox="1">
            <a:spLocks/>
          </p:cNvSpPr>
          <p:nvPr/>
        </p:nvSpPr>
        <p:spPr>
          <a:xfrm>
            <a:off x="6207151" y="4489414"/>
            <a:ext cx="4438275" cy="106409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lt-LT" sz="3400" b="1" i="1" dirty="0">
                <a:solidFill>
                  <a:schemeClr val="accent6">
                    <a:lumMod val="75000"/>
                  </a:schemeClr>
                </a:solidFill>
                <a:latin typeface="Times New Roman" panose="02020603050405020304" pitchFamily="18" charset="0"/>
                <a:cs typeface="Times New Roman" panose="02020603050405020304" pitchFamily="18" charset="0"/>
              </a:rPr>
              <a:t> </a:t>
            </a:r>
            <a:r>
              <a:rPr lang="lt-LT" sz="3400" b="1" i="1" dirty="0">
                <a:solidFill>
                  <a:schemeClr val="accent1"/>
                </a:solidFill>
                <a:latin typeface="Times New Roman" panose="02020603050405020304" pitchFamily="18" charset="0"/>
                <a:cs typeface="Times New Roman" panose="02020603050405020304" pitchFamily="18" charset="0"/>
              </a:rPr>
              <a:t>Su Šv. Velykomis</a:t>
            </a:r>
            <a:r>
              <a:rPr lang="en-US" sz="3400" b="1" i="1" dirty="0">
                <a:solidFill>
                  <a:schemeClr val="accent1"/>
                </a:solidFill>
                <a:latin typeface="Times New Roman" panose="02020603050405020304" pitchFamily="18" charset="0"/>
                <a:cs typeface="Times New Roman" panose="02020603050405020304" pitchFamily="18" charset="0"/>
              </a:rPr>
              <a:t>!</a:t>
            </a:r>
            <a:endParaRPr lang="lt-LT" sz="3400" b="1" i="1" dirty="0">
              <a:solidFill>
                <a:schemeClr val="accent1"/>
              </a:solidFill>
              <a:latin typeface="Times New Roman" panose="02020603050405020304" pitchFamily="18" charset="0"/>
              <a:cs typeface="Times New Roman" panose="02020603050405020304" pitchFamily="18" charset="0"/>
            </a:endParaRPr>
          </a:p>
        </p:txBody>
      </p:sp>
      <p:sp>
        <p:nvSpPr>
          <p:cNvPr id="5" name="Pavadinimas 1">
            <a:extLst>
              <a:ext uri="{FF2B5EF4-FFF2-40B4-BE49-F238E27FC236}">
                <a16:creationId xmlns:a16="http://schemas.microsoft.com/office/drawing/2014/main" id="{780F80BC-67A4-4644-8AA0-12572E9A8A4D}"/>
              </a:ext>
            </a:extLst>
          </p:cNvPr>
          <p:cNvSpPr txBox="1">
            <a:spLocks/>
          </p:cNvSpPr>
          <p:nvPr/>
        </p:nvSpPr>
        <p:spPr>
          <a:xfrm>
            <a:off x="7323590" y="6174298"/>
            <a:ext cx="4639606" cy="349635"/>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lt-LT" sz="1200" b="1" i="1" dirty="0">
                <a:solidFill>
                  <a:schemeClr val="accent6">
                    <a:lumMod val="75000"/>
                  </a:schemeClr>
                </a:solidFill>
                <a:latin typeface="Times New Roman" panose="02020603050405020304" pitchFamily="18" charset="0"/>
                <a:cs typeface="Times New Roman" panose="02020603050405020304" pitchFamily="18" charset="0"/>
              </a:rPr>
              <a:t> </a:t>
            </a:r>
            <a:r>
              <a:rPr lang="lt-LT" sz="1200" dirty="0">
                <a:latin typeface="Times New Roman" panose="02020603050405020304" pitchFamily="18" charset="0"/>
                <a:cs typeface="Times New Roman" panose="02020603050405020304" pitchFamily="18" charset="0"/>
              </a:rPr>
              <a:t>Darbą parengė bibliotekininkė Bronė Račienė</a:t>
            </a:r>
          </a:p>
        </p:txBody>
      </p:sp>
    </p:spTree>
    <p:extLst>
      <p:ext uri="{BB962C8B-B14F-4D97-AF65-F5344CB8AC3E}">
        <p14:creationId xmlns:p14="http://schemas.microsoft.com/office/powerpoint/2010/main" val="174200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7"/>
                                        </p:tgtEl>
                                        <p:attrNameLst>
                                          <p:attrName>style.visibility</p:attrName>
                                        </p:attrNameLst>
                                      </p:cBhvr>
                                      <p:to>
                                        <p:strVal val="visible"/>
                                      </p:to>
                                    </p:set>
                                    <p:animEffect transition="in" filter="fade">
                                      <p:cBhvr>
                                        <p:cTn id="10" dur="400"/>
                                        <p:tgtEl>
                                          <p:spTgt spid="7"/>
                                        </p:tgtEl>
                                      </p:cBhvr>
                                    </p:animEffect>
                                  </p:childTnLst>
                                </p:cTn>
                              </p:par>
                              <p:par>
                                <p:cTn id="11" presetID="10" presetClass="entr" presetSubtype="0" fill="hold" grpId="0" nodeType="withEffect">
                                  <p:stCondLst>
                                    <p:cond delay="1000"/>
                                  </p:stCondLst>
                                  <p:iterate type="lt">
                                    <p:tmPct val="10000"/>
                                  </p:iterate>
                                  <p:childTnLst>
                                    <p:set>
                                      <p:cBhvr>
                                        <p:cTn id="12" dur="1" fill="hold">
                                          <p:stCondLst>
                                            <p:cond delay="0"/>
                                          </p:stCondLst>
                                        </p:cTn>
                                        <p:tgtEl>
                                          <p:spTgt spid="5"/>
                                        </p:tgtEl>
                                        <p:attrNameLst>
                                          <p:attrName>style.visibility</p:attrName>
                                        </p:attrNameLst>
                                      </p:cBhvr>
                                      <p:to>
                                        <p:strVal val="visible"/>
                                      </p:to>
                                    </p:set>
                                    <p:animEffect transition="in" filter="fade">
                                      <p:cBhvr>
                                        <p:cTn id="13"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08CB7AE-0561-4F8F-9432-B20F901B3D9B}"/>
              </a:ext>
            </a:extLst>
          </p:cNvPr>
          <p:cNvSpPr>
            <a:spLocks noGrp="1"/>
          </p:cNvSpPr>
          <p:nvPr>
            <p:ph type="title"/>
          </p:nvPr>
        </p:nvSpPr>
        <p:spPr>
          <a:xfrm>
            <a:off x="838200" y="1422139"/>
            <a:ext cx="2198615" cy="315912"/>
          </a:xfrm>
        </p:spPr>
        <p:txBody>
          <a:bodyPr>
            <a:normAutofit/>
          </a:bodyPr>
          <a:lstStyle/>
          <a:p>
            <a:r>
              <a:rPr lang="lt-LT" sz="1200" dirty="0">
                <a:latin typeface="Times New Roman" panose="02020603050405020304" pitchFamily="18" charset="0"/>
                <a:cs typeface="Times New Roman" panose="02020603050405020304" pitchFamily="18" charset="0"/>
              </a:rPr>
              <a:t>Žiūrėta kovo 24- 29 d. internete: </a:t>
            </a:r>
          </a:p>
        </p:txBody>
      </p:sp>
      <p:sp>
        <p:nvSpPr>
          <p:cNvPr id="3" name="Turinio vietos rezervavimo ženklas 2">
            <a:extLst>
              <a:ext uri="{FF2B5EF4-FFF2-40B4-BE49-F238E27FC236}">
                <a16:creationId xmlns:a16="http://schemas.microsoft.com/office/drawing/2014/main" id="{4A197DCA-05AE-4F7A-BB4C-3C0D066251BD}"/>
              </a:ext>
            </a:extLst>
          </p:cNvPr>
          <p:cNvSpPr>
            <a:spLocks noGrp="1"/>
          </p:cNvSpPr>
          <p:nvPr>
            <p:ph idx="1"/>
          </p:nvPr>
        </p:nvSpPr>
        <p:spPr/>
        <p:txBody>
          <a:bodyPr>
            <a:normAutofit/>
          </a:bodyPr>
          <a:lstStyle/>
          <a:p>
            <a:pPr marL="0" indent="0">
              <a:buNone/>
            </a:pPr>
            <a:r>
              <a:rPr lang="lt-LT" sz="1200" dirty="0">
                <a:latin typeface="Times New Roman" panose="02020603050405020304" pitchFamily="18" charset="0"/>
                <a:cs typeface="Times New Roman" panose="02020603050405020304" pitchFamily="18" charset="0"/>
                <a:hlinkClick r:id="rId2"/>
              </a:rPr>
              <a:t>https://www.bernardinai.lt/2016-03-27-velyku-tradicijos-ir-paprociai-visame-pasaulyje/</a:t>
            </a:r>
          </a:p>
          <a:p>
            <a:pPr marL="0" indent="0">
              <a:buNone/>
            </a:pPr>
            <a:r>
              <a:rPr lang="lt-LT" sz="1200" dirty="0">
                <a:latin typeface="Times New Roman" panose="02020603050405020304" pitchFamily="18" charset="0"/>
                <a:cs typeface="Times New Roman" panose="02020603050405020304" pitchFamily="18" charset="0"/>
                <a:hlinkClick r:id="rId2"/>
              </a:rPr>
              <a:t>https://day.lt/sventes/straipsniai/velykos</a:t>
            </a:r>
          </a:p>
          <a:p>
            <a:pPr marL="0" indent="0">
              <a:buNone/>
            </a:pPr>
            <a:r>
              <a:rPr lang="lt-LT" sz="1200" dirty="0">
                <a:latin typeface="Times New Roman" panose="02020603050405020304" pitchFamily="18" charset="0"/>
                <a:cs typeface="Times New Roman" panose="02020603050405020304" pitchFamily="18" charset="0"/>
                <a:hlinkClick r:id="rId2"/>
              </a:rPr>
              <a:t>https://www.svietimotaryba.org/wp-content/uploads/2017/08/velykos.pdf</a:t>
            </a:r>
            <a:endParaRPr lang="lt-LT" sz="1200" dirty="0">
              <a:latin typeface="Times New Roman" panose="02020603050405020304" pitchFamily="18" charset="0"/>
              <a:cs typeface="Times New Roman" panose="02020603050405020304" pitchFamily="18" charset="0"/>
            </a:endParaRPr>
          </a:p>
          <a:p>
            <a:pPr marL="0" indent="0">
              <a:buNone/>
            </a:pPr>
            <a:r>
              <a:rPr lang="lt-LT" sz="1200" dirty="0">
                <a:latin typeface="Times New Roman" panose="02020603050405020304" pitchFamily="18" charset="0"/>
                <a:cs typeface="Times New Roman" panose="02020603050405020304" pitchFamily="18" charset="0"/>
                <a:hlinkClick r:id="rId3"/>
              </a:rPr>
              <a:t>h</a:t>
            </a:r>
            <a:r>
              <a:rPr lang="lt-LT" sz="1200" dirty="0">
                <a:latin typeface="Times New Roman" panose="02020603050405020304" pitchFamily="18" charset="0"/>
                <a:cs typeface="Times New Roman" panose="02020603050405020304" pitchFamily="18" charset="0"/>
                <a:hlinkClick r:id="rId3"/>
              </a:rPr>
              <a:t>ttps://www.google.com/search?q=senoviniai+velyk%C5%B3+atvirukai&amp;sxsrf=ALeKk019I0wLvM_-</a:t>
            </a:r>
            <a:endParaRPr lang="lt-LT"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8517419"/>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TotalTime>
  <Words>771</Words>
  <Application>Microsoft Office PowerPoint</Application>
  <PresentationFormat>Plačiaekranė</PresentationFormat>
  <Paragraphs>31</Paragraphs>
  <Slides>15</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15</vt:i4>
      </vt:variant>
    </vt:vector>
  </HeadingPairs>
  <TitlesOfParts>
    <vt:vector size="20" baseType="lpstr">
      <vt:lpstr>Arial</vt:lpstr>
      <vt:lpstr>Calibri</vt:lpstr>
      <vt:lpstr>Calibri Light</vt:lpstr>
      <vt:lpstr>Times New Roman</vt:lpstr>
      <vt:lpstr>„Office“ tema</vt:lpstr>
      <vt:lpstr>Šv. Velykos – džiaugsmo ir šviesos pergalė...</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Šv. Velykos – džiaugsmo ir šviesos pergalė...</vt:lpstr>
      <vt:lpstr>Žiūrėta kovo 24- 29 d. internete: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Bonė Račienė</dc:creator>
  <cp:lastModifiedBy>Bonė Račienė</cp:lastModifiedBy>
  <cp:revision>19</cp:revision>
  <dcterms:created xsi:type="dcterms:W3CDTF">2021-03-26T10:58:02Z</dcterms:created>
  <dcterms:modified xsi:type="dcterms:W3CDTF">2021-03-30T07:31:45Z</dcterms:modified>
</cp:coreProperties>
</file>